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4"/>
  </p:notesMasterIdLst>
  <p:handoutMasterIdLst>
    <p:handoutMasterId r:id="rId95"/>
  </p:handoutMasterIdLst>
  <p:sldIdLst>
    <p:sldId id="330" r:id="rId2"/>
    <p:sldId id="288" r:id="rId3"/>
    <p:sldId id="429" r:id="rId4"/>
    <p:sldId id="389" r:id="rId5"/>
    <p:sldId id="388" r:id="rId6"/>
    <p:sldId id="410" r:id="rId7"/>
    <p:sldId id="366" r:id="rId8"/>
    <p:sldId id="386" r:id="rId9"/>
    <p:sldId id="414" r:id="rId10"/>
    <p:sldId id="415" r:id="rId11"/>
    <p:sldId id="383" r:id="rId12"/>
    <p:sldId id="381" r:id="rId13"/>
    <p:sldId id="380" r:id="rId14"/>
    <p:sldId id="382" r:id="rId15"/>
    <p:sldId id="369" r:id="rId16"/>
    <p:sldId id="377" r:id="rId17"/>
    <p:sldId id="376" r:id="rId18"/>
    <p:sldId id="372" r:id="rId19"/>
    <p:sldId id="387" r:id="rId20"/>
    <p:sldId id="370" r:id="rId21"/>
    <p:sldId id="371" r:id="rId22"/>
    <p:sldId id="375" r:id="rId23"/>
    <p:sldId id="374" r:id="rId24"/>
    <p:sldId id="368" r:id="rId25"/>
    <p:sldId id="391" r:id="rId26"/>
    <p:sldId id="413" r:id="rId27"/>
    <p:sldId id="292" r:id="rId28"/>
    <p:sldId id="384" r:id="rId29"/>
    <p:sldId id="385" r:id="rId30"/>
    <p:sldId id="392" r:id="rId31"/>
    <p:sldId id="416" r:id="rId32"/>
    <p:sldId id="393" r:id="rId33"/>
    <p:sldId id="394" r:id="rId34"/>
    <p:sldId id="420" r:id="rId35"/>
    <p:sldId id="395" r:id="rId36"/>
    <p:sldId id="419" r:id="rId37"/>
    <p:sldId id="423" r:id="rId38"/>
    <p:sldId id="417" r:id="rId39"/>
    <p:sldId id="418" r:id="rId40"/>
    <p:sldId id="421" r:id="rId41"/>
    <p:sldId id="396" r:id="rId42"/>
    <p:sldId id="412" r:id="rId43"/>
    <p:sldId id="352" r:id="rId44"/>
    <p:sldId id="390" r:id="rId45"/>
    <p:sldId id="359" r:id="rId46"/>
    <p:sldId id="360" r:id="rId47"/>
    <p:sldId id="361" r:id="rId48"/>
    <p:sldId id="362" r:id="rId49"/>
    <p:sldId id="350" r:id="rId50"/>
    <p:sldId id="398" r:id="rId51"/>
    <p:sldId id="422" r:id="rId52"/>
    <p:sldId id="425" r:id="rId53"/>
    <p:sldId id="424" r:id="rId54"/>
    <p:sldId id="351" r:id="rId55"/>
    <p:sldId id="353" r:id="rId56"/>
    <p:sldId id="356" r:id="rId57"/>
    <p:sldId id="354" r:id="rId58"/>
    <p:sldId id="357" r:id="rId59"/>
    <p:sldId id="355" r:id="rId60"/>
    <p:sldId id="358" r:id="rId61"/>
    <p:sldId id="363" r:id="rId62"/>
    <p:sldId id="332" r:id="rId63"/>
    <p:sldId id="337" r:id="rId64"/>
    <p:sldId id="338" r:id="rId65"/>
    <p:sldId id="342" r:id="rId66"/>
    <p:sldId id="343" r:id="rId67"/>
    <p:sldId id="344" r:id="rId68"/>
    <p:sldId id="345" r:id="rId69"/>
    <p:sldId id="346" r:id="rId70"/>
    <p:sldId id="339" r:id="rId71"/>
    <p:sldId id="340" r:id="rId72"/>
    <p:sldId id="347" r:id="rId73"/>
    <p:sldId id="348" r:id="rId74"/>
    <p:sldId id="333" r:id="rId75"/>
    <p:sldId id="349" r:id="rId76"/>
    <p:sldId id="365" r:id="rId77"/>
    <p:sldId id="399" r:id="rId78"/>
    <p:sldId id="426" r:id="rId79"/>
    <p:sldId id="400" r:id="rId80"/>
    <p:sldId id="401" r:id="rId81"/>
    <p:sldId id="402" r:id="rId82"/>
    <p:sldId id="403" r:id="rId83"/>
    <p:sldId id="404" r:id="rId84"/>
    <p:sldId id="405" r:id="rId85"/>
    <p:sldId id="406" r:id="rId86"/>
    <p:sldId id="407" r:id="rId87"/>
    <p:sldId id="408" r:id="rId88"/>
    <p:sldId id="409" r:id="rId89"/>
    <p:sldId id="428" r:id="rId90"/>
    <p:sldId id="341" r:id="rId91"/>
    <p:sldId id="427" r:id="rId92"/>
    <p:sldId id="331" r:id="rId93"/>
  </p:sldIdLst>
  <p:sldSz cx="9144000" cy="6858000" type="screen4x3"/>
  <p:notesSz cx="6858000" cy="931386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Tahoma" pitchFamily="34" charset="0"/>
        <a:ea typeface="+mn-ea"/>
        <a:cs typeface="Arial" pitchFamily="34" charset="0"/>
      </a:defRPr>
    </a:lvl5pPr>
    <a:lvl6pPr marL="2286000" algn="l" defTabSz="914400" rtl="0" eaLnBrk="1" latinLnBrk="0" hangingPunct="1">
      <a:defRPr sz="2400" kern="1200">
        <a:solidFill>
          <a:schemeClr val="tx1"/>
        </a:solidFill>
        <a:latin typeface="Tahoma" pitchFamily="34" charset="0"/>
        <a:ea typeface="+mn-ea"/>
        <a:cs typeface="Arial" pitchFamily="34" charset="0"/>
      </a:defRPr>
    </a:lvl6pPr>
    <a:lvl7pPr marL="2743200" algn="l" defTabSz="914400" rtl="0" eaLnBrk="1" latinLnBrk="0" hangingPunct="1">
      <a:defRPr sz="2400" kern="1200">
        <a:solidFill>
          <a:schemeClr val="tx1"/>
        </a:solidFill>
        <a:latin typeface="Tahoma" pitchFamily="34" charset="0"/>
        <a:ea typeface="+mn-ea"/>
        <a:cs typeface="Arial" pitchFamily="34" charset="0"/>
      </a:defRPr>
    </a:lvl7pPr>
    <a:lvl8pPr marL="3200400" algn="l" defTabSz="914400" rtl="0" eaLnBrk="1" latinLnBrk="0" hangingPunct="1">
      <a:defRPr sz="2400" kern="1200">
        <a:solidFill>
          <a:schemeClr val="tx1"/>
        </a:solidFill>
        <a:latin typeface="Tahoma" pitchFamily="34" charset="0"/>
        <a:ea typeface="+mn-ea"/>
        <a:cs typeface="Arial" pitchFamily="34" charset="0"/>
      </a:defRPr>
    </a:lvl8pPr>
    <a:lvl9pPr marL="3657600" algn="l" defTabSz="914400" rtl="0" eaLnBrk="1" latinLnBrk="0" hangingPunct="1">
      <a:defRPr sz="2400" kern="1200">
        <a:solidFill>
          <a:schemeClr val="tx1"/>
        </a:solidFill>
        <a:latin typeface="Tahoma"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Manson" initials="JW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0C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39" autoAdjust="0"/>
    <p:restoredTop sz="73789" autoAdjust="0"/>
  </p:normalViewPr>
  <p:slideViewPr>
    <p:cSldViewPr>
      <p:cViewPr>
        <p:scale>
          <a:sx n="60" d="100"/>
          <a:sy n="60" d="100"/>
        </p:scale>
        <p:origin x="-948" y="-168"/>
      </p:cViewPr>
      <p:guideLst>
        <p:guide orient="horz" pos="1434"/>
        <p:guide pos="751"/>
      </p:guideLst>
    </p:cSldViewPr>
  </p:slideViewPr>
  <p:outlineViewPr>
    <p:cViewPr>
      <p:scale>
        <a:sx n="33" d="100"/>
        <a:sy n="33" d="100"/>
      </p:scale>
      <p:origin x="0" y="12173"/>
    </p:cViewPr>
  </p:outlineViewPr>
  <p:notesTextViewPr>
    <p:cViewPr>
      <p:scale>
        <a:sx n="100" d="100"/>
        <a:sy n="100" d="100"/>
      </p:scale>
      <p:origin x="0" y="0"/>
    </p:cViewPr>
  </p:notesTextViewPr>
  <p:sorterViewPr>
    <p:cViewPr>
      <p:scale>
        <a:sx n="70" d="100"/>
        <a:sy n="70" d="100"/>
      </p:scale>
      <p:origin x="0" y="8508"/>
    </p:cViewPr>
  </p:sorterViewPr>
  <p:notesViewPr>
    <p:cSldViewPr>
      <p:cViewPr varScale="1">
        <p:scale>
          <a:sx n="59" d="100"/>
          <a:sy n="59" d="100"/>
        </p:scale>
        <p:origin x="-2630" y="-86"/>
      </p:cViewPr>
      <p:guideLst>
        <p:guide orient="horz" pos="2933"/>
        <p:guide pos="2160"/>
      </p:guideLst>
    </p:cSldViewPr>
  </p:notesViewPr>
  <p:gridSpacing cx="39327138" cy="3932713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defTabSz="923925">
              <a:defRPr sz="1200">
                <a:latin typeface="Tahoma" charset="0"/>
                <a:cs typeface="+mn-cs"/>
              </a:defRPr>
            </a:lvl1pPr>
          </a:lstStyle>
          <a:p>
            <a:pPr>
              <a:defRPr/>
            </a:pPr>
            <a:endParaRPr lang="en-US" dirty="0"/>
          </a:p>
        </p:txBody>
      </p:sp>
      <p:sp>
        <p:nvSpPr>
          <p:cNvPr id="36867" name="Rectangle 3"/>
          <p:cNvSpPr>
            <a:spLocks noGrp="1" noChangeArrowheads="1"/>
          </p:cNvSpPr>
          <p:nvPr>
            <p:ph type="dt" sz="quarter" idx="1"/>
          </p:nvPr>
        </p:nvSpPr>
        <p:spPr bwMode="auto">
          <a:xfrm>
            <a:off x="3886200" y="0"/>
            <a:ext cx="2971800" cy="466725"/>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lgn="r" defTabSz="923925">
              <a:defRPr sz="1200">
                <a:latin typeface="Tahoma" charset="0"/>
                <a:cs typeface="+mn-cs"/>
              </a:defRPr>
            </a:lvl1pPr>
          </a:lstStyle>
          <a:p>
            <a:pPr>
              <a:defRPr/>
            </a:pPr>
            <a:endParaRPr lang="en-US" dirty="0"/>
          </a:p>
        </p:txBody>
      </p:sp>
      <p:sp>
        <p:nvSpPr>
          <p:cNvPr id="36868" name="Rectangle 4"/>
          <p:cNvSpPr>
            <a:spLocks noGrp="1" noChangeArrowheads="1"/>
          </p:cNvSpPr>
          <p:nvPr>
            <p:ph type="ftr" sz="quarter" idx="2"/>
          </p:nvPr>
        </p:nvSpPr>
        <p:spPr bwMode="auto">
          <a:xfrm>
            <a:off x="0" y="8847138"/>
            <a:ext cx="2971800" cy="466725"/>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defTabSz="923925">
              <a:defRPr sz="1200">
                <a:latin typeface="Tahoma" charset="0"/>
                <a:cs typeface="+mn-cs"/>
              </a:defRPr>
            </a:lvl1pPr>
          </a:lstStyle>
          <a:p>
            <a:pPr>
              <a:defRPr/>
            </a:pPr>
            <a:endParaRPr lang="en-US" dirty="0"/>
          </a:p>
        </p:txBody>
      </p:sp>
      <p:sp>
        <p:nvSpPr>
          <p:cNvPr id="36869" name="Rectangle 5"/>
          <p:cNvSpPr>
            <a:spLocks noGrp="1" noChangeArrowheads="1"/>
          </p:cNvSpPr>
          <p:nvPr>
            <p:ph type="sldNum" sz="quarter" idx="3"/>
          </p:nvPr>
        </p:nvSpPr>
        <p:spPr bwMode="auto">
          <a:xfrm>
            <a:off x="3886200" y="8847138"/>
            <a:ext cx="2971800" cy="466725"/>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lgn="r" defTabSz="923925">
              <a:defRPr sz="1200">
                <a:latin typeface="Tahoma" charset="0"/>
                <a:cs typeface="+mn-cs"/>
              </a:defRPr>
            </a:lvl1pPr>
          </a:lstStyle>
          <a:p>
            <a:pPr>
              <a:defRPr/>
            </a:pPr>
            <a:fld id="{7B94718D-064F-4C4F-A5A1-21E6D9FB1F1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66725"/>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defTabSz="923925">
              <a:defRPr sz="1200">
                <a:latin typeface="Tahoma" charset="0"/>
                <a:cs typeface="+mn-cs"/>
              </a:defRPr>
            </a:lvl1pPr>
          </a:lstStyle>
          <a:p>
            <a:pPr>
              <a:defRPr/>
            </a:pPr>
            <a:endParaRPr lang="en-US" dirty="0"/>
          </a:p>
        </p:txBody>
      </p:sp>
      <p:sp>
        <p:nvSpPr>
          <p:cNvPr id="11267" name="Rectangle 3"/>
          <p:cNvSpPr>
            <a:spLocks noGrp="1" noChangeArrowheads="1"/>
          </p:cNvSpPr>
          <p:nvPr>
            <p:ph type="dt" idx="1"/>
          </p:nvPr>
        </p:nvSpPr>
        <p:spPr bwMode="auto">
          <a:xfrm>
            <a:off x="3886200" y="0"/>
            <a:ext cx="2971800" cy="466725"/>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lgn="r" defTabSz="923925">
              <a:defRPr sz="1200">
                <a:latin typeface="Tahoma" charset="0"/>
                <a:cs typeface="+mn-cs"/>
              </a:defRPr>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1631950" y="698500"/>
            <a:ext cx="3549650" cy="266223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3627438"/>
            <a:ext cx="5029200" cy="5219700"/>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270" name="Rectangle 6"/>
          <p:cNvSpPr>
            <a:spLocks noGrp="1" noChangeArrowheads="1"/>
          </p:cNvSpPr>
          <p:nvPr>
            <p:ph type="ftr" sz="quarter" idx="4"/>
          </p:nvPr>
        </p:nvSpPr>
        <p:spPr bwMode="auto">
          <a:xfrm>
            <a:off x="0" y="8847138"/>
            <a:ext cx="2971800" cy="466725"/>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defTabSz="923925">
              <a:defRPr sz="1200">
                <a:latin typeface="Tahoma" charset="0"/>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886200" y="8847138"/>
            <a:ext cx="2971800" cy="466725"/>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lgn="r" defTabSz="923925">
              <a:defRPr sz="1200">
                <a:latin typeface="Tahoma" charset="0"/>
                <a:cs typeface="+mn-cs"/>
              </a:defRPr>
            </a:lvl1pPr>
          </a:lstStyle>
          <a:p>
            <a:pPr>
              <a:defRPr/>
            </a:pPr>
            <a:fld id="{5EFFDFC3-2F4A-41BB-B0DA-A7B5297FC30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ts val="600"/>
      </a:spcAft>
      <a:defRPr sz="13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ts val="600"/>
      </a:spcAft>
      <a:defRPr sz="1300" kern="1200">
        <a:solidFill>
          <a:schemeClr val="tx1"/>
        </a:solidFill>
        <a:latin typeface="Arial" pitchFamily="34" charset="0"/>
        <a:ea typeface="+mn-ea"/>
        <a:cs typeface="Arial" pitchFamily="34" charset="0"/>
      </a:defRPr>
    </a:lvl2pPr>
    <a:lvl3pPr marL="914400" algn="l" rtl="0" eaLnBrk="0" fontAlgn="base" hangingPunct="0">
      <a:spcBef>
        <a:spcPct val="0"/>
      </a:spcBef>
      <a:spcAft>
        <a:spcPts val="600"/>
      </a:spcAft>
      <a:defRPr sz="1300" kern="1200">
        <a:solidFill>
          <a:schemeClr val="tx1"/>
        </a:solidFill>
        <a:latin typeface="Arial" pitchFamily="34" charset="0"/>
        <a:ea typeface="+mn-ea"/>
        <a:cs typeface="Arial" pitchFamily="34" charset="0"/>
      </a:defRPr>
    </a:lvl3pPr>
    <a:lvl4pPr marL="1371600" algn="l" rtl="0" eaLnBrk="0" fontAlgn="base" hangingPunct="0">
      <a:spcBef>
        <a:spcPct val="0"/>
      </a:spcBef>
      <a:spcAft>
        <a:spcPts val="600"/>
      </a:spcAft>
      <a:defRPr sz="1300" kern="1200">
        <a:solidFill>
          <a:schemeClr val="tx1"/>
        </a:solidFill>
        <a:latin typeface="Arial" pitchFamily="34" charset="0"/>
        <a:ea typeface="+mn-ea"/>
        <a:cs typeface="Arial" pitchFamily="34" charset="0"/>
      </a:defRPr>
    </a:lvl4pPr>
    <a:lvl5pPr marL="1828800" algn="l" rtl="0" eaLnBrk="0" fontAlgn="base" hangingPunct="0">
      <a:spcBef>
        <a:spcPct val="0"/>
      </a:spcBef>
      <a:spcAft>
        <a:spcPts val="600"/>
      </a:spcAft>
      <a:defRPr sz="13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6BB23-AB0D-4B48-B81A-0C42B3B44E20}" type="slidenum">
              <a:rPr lang="en-US"/>
              <a:pPr>
                <a:defRPr/>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a:lnSpc>
                <a:spcPct val="90000"/>
              </a:lnSpc>
            </a:pPr>
            <a:r>
              <a:rPr lang="en-US" sz="1000" dirty="0" smtClean="0"/>
              <a:t>OPENING SLIDE</a:t>
            </a:r>
          </a:p>
          <a:p>
            <a:pPr>
              <a:lnSpc>
                <a:spcPct val="90000"/>
              </a:lnSpc>
            </a:pPr>
            <a:endParaRPr lang="en-US" sz="10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No</a:t>
            </a:r>
            <a:r>
              <a:rPr lang="en-CA" baseline="0" dirty="0" smtClean="0"/>
              <a:t> distractions, the influences of the city is gone, A canoe, a pack and a place to sleep, what more can one need!</a:t>
            </a:r>
          </a:p>
          <a:p>
            <a:r>
              <a:rPr lang="en-CA" baseline="0" dirty="0" smtClean="0"/>
              <a:t>As far as the eyes can see only the presence of Yahweh!</a:t>
            </a:r>
          </a:p>
          <a:p>
            <a:r>
              <a:rPr lang="en-CA" baseline="0" dirty="0" smtClean="0"/>
              <a:t>Truly separated from the world! </a:t>
            </a:r>
          </a:p>
          <a:p>
            <a:r>
              <a:rPr lang="en-CA" baseline="0" dirty="0" smtClean="0"/>
              <a:t>We have been talking about the need to separate and prepare the past two nights.</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Mountain</a:t>
            </a:r>
            <a:r>
              <a:rPr lang="en-CA" baseline="0" dirty="0" smtClean="0"/>
              <a:t> ranges bracket the river. Progress is measured by the passing of mountains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Land of the midnight</a:t>
            </a:r>
            <a:r>
              <a:rPr lang="en-CA" baseline="0" dirty="0" smtClean="0"/>
              <a:t> sun!</a:t>
            </a:r>
          </a:p>
          <a:p>
            <a:r>
              <a:rPr lang="en-CA" baseline="0" dirty="0" smtClean="0"/>
              <a:t>Yahweh’s light is always present!</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are protected by high mountains,</a:t>
            </a:r>
            <a:r>
              <a:rPr lang="en-CA" baseline="0" dirty="0" smtClean="0"/>
              <a:t> the river is smooth. We are save!</a:t>
            </a:r>
          </a:p>
          <a:p>
            <a:r>
              <a:rPr lang="en-CA" baseline="0" dirty="0" smtClean="0"/>
              <a:t>What peace can be felt when every stone has been place by Yahweh, man has not move them!</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are alone in the world, just 10 people working together</a:t>
            </a:r>
            <a:r>
              <a:rPr lang="en-CA" baseline="0" dirty="0" smtClean="0"/>
              <a:t>. Everyone has the same objective and common goals.</a:t>
            </a:r>
          </a:p>
          <a:p>
            <a:r>
              <a:rPr lang="en-CA" baseline="0" dirty="0" smtClean="0"/>
              <a:t>Riding in small boats, insignificant against the backdrop of what Yahweh has shown us.</a:t>
            </a:r>
          </a:p>
          <a:p>
            <a:r>
              <a:rPr lang="en-CA" baseline="0" dirty="0" smtClean="0"/>
              <a:t>2000 foot mountains rise from the river edge. How magnificent is it to ponder that Yahweh does know us.</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Faith that we</a:t>
            </a:r>
            <a:r>
              <a:rPr lang="en-CA" baseline="0" dirty="0" smtClean="0"/>
              <a:t> are really not as insignificant as we feel, the cirque of the </a:t>
            </a:r>
            <a:r>
              <a:rPr lang="en-CA" baseline="0" dirty="0" err="1" smtClean="0"/>
              <a:t>unclimbables</a:t>
            </a:r>
            <a:r>
              <a:rPr lang="en-CA" baseline="0" dirty="0" smtClean="0"/>
              <a:t> tower above us.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His hand has carved the mountains and provided the path for the river to run!</a:t>
            </a:r>
          </a:p>
          <a:p>
            <a:r>
              <a:rPr lang="en-CA" dirty="0" smtClean="0"/>
              <a:t>The</a:t>
            </a:r>
            <a:r>
              <a:rPr lang="en-CA" baseline="0" dirty="0" smtClean="0"/>
              <a:t> path that we must take is obvious!</a:t>
            </a:r>
            <a:endParaRPr lang="en-CA" dirty="0" smtClean="0"/>
          </a:p>
          <a:p>
            <a:r>
              <a:rPr lang="en-CA" dirty="0" smtClean="0"/>
              <a:t>This</a:t>
            </a:r>
            <a:r>
              <a:rPr lang="en-CA" baseline="0" dirty="0" smtClean="0"/>
              <a:t> looks like a peaceful drift and the next three weeks will be relaxing!</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Quietly and</a:t>
            </a:r>
            <a:r>
              <a:rPr lang="en-CA" baseline="0" dirty="0" smtClean="0"/>
              <a:t> very subtly the river picks up speed. </a:t>
            </a:r>
          </a:p>
          <a:p>
            <a:r>
              <a:rPr lang="en-CA" baseline="0" dirty="0" smtClean="0"/>
              <a:t>Each day it gets a bit faster. </a:t>
            </a:r>
          </a:p>
          <a:p>
            <a:r>
              <a:rPr lang="en-CA" baseline="0" dirty="0" smtClean="0"/>
              <a:t>We do not notice it at first.</a:t>
            </a:r>
          </a:p>
          <a:p>
            <a:r>
              <a:rPr lang="en-CA" baseline="0" dirty="0" smtClean="0"/>
              <a:t>But after a few days the change is apparent.</a:t>
            </a:r>
          </a:p>
          <a:p>
            <a:r>
              <a:rPr lang="en-CA" baseline="0" dirty="0" smtClean="0"/>
              <a:t>Something is different!</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It goes</a:t>
            </a:r>
            <a:r>
              <a:rPr lang="en-CA" baseline="0" dirty="0" smtClean="0"/>
              <a:t> from calm and peaceful to some class 1 rapids. Well we have no trouble with those, we have handled up to class 3 rapids many times over the years. These should be no problem, even a bit of fun. </a:t>
            </a:r>
          </a:p>
          <a:p>
            <a:r>
              <a:rPr lang="en-CA" baseline="0" dirty="0" smtClean="0"/>
              <a:t>A challenge a change of pace after so may days of smooth water.</a:t>
            </a:r>
          </a:p>
          <a:p>
            <a:r>
              <a:rPr lang="en-CA" baseline="0" dirty="0" smtClean="0"/>
              <a:t>We should take a vote to run these too!</a:t>
            </a:r>
          </a:p>
          <a:p>
            <a:r>
              <a:rPr lang="en-CA" baseline="0" dirty="0" smtClean="0"/>
              <a:t>But it would be a fatal mistake! </a:t>
            </a:r>
          </a:p>
          <a:p>
            <a:r>
              <a:rPr lang="en-CA" baseline="0" dirty="0" smtClean="0"/>
              <a:t>If not for the knowledge of those that have gone before us we may have been caught in the trap of Virginia Falls.</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OPPS...</a:t>
            </a:r>
          </a:p>
          <a:p>
            <a:r>
              <a:rPr lang="en-CA" dirty="0" smtClean="0"/>
              <a:t>But a few hundred yards further on the story changes. We</a:t>
            </a:r>
            <a:r>
              <a:rPr lang="en-CA" baseline="0" dirty="0" smtClean="0"/>
              <a:t> are caught with no escape! The river has us trapped and the current has us. There is nothing to do no but ride it out. Class 1 soon become class 4.</a:t>
            </a:r>
          </a:p>
          <a:p>
            <a:r>
              <a:rPr lang="en-CA" baseline="0" dirty="0" smtClean="0"/>
              <a:t>Our Guides, the watchmen of our tiny group knew of the danger and shepherd us over to the shore in plenty of time.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6BB23-AB0D-4B48-B81A-0C42B3B44E20}" type="slidenum">
              <a:rPr lang="en-US"/>
              <a:pPr>
                <a:defRPr/>
              </a:pPr>
              <a:t>2</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a:lnSpc>
                <a:spcPct val="90000"/>
              </a:lnSpc>
            </a:pPr>
            <a:r>
              <a:rPr lang="en-US" sz="1000" dirty="0" smtClean="0"/>
              <a:t>OPENING SLIDE</a:t>
            </a:r>
          </a:p>
          <a:p>
            <a:pPr>
              <a:lnSpc>
                <a:spcPct val="90000"/>
              </a:lnSpc>
            </a:pPr>
            <a:endParaRPr lang="en-US" sz="100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What</a:t>
            </a:r>
            <a:r>
              <a:rPr lang="en-CA" baseline="0" dirty="0" smtClean="0"/>
              <a:t> we would call </a:t>
            </a:r>
          </a:p>
          <a:p>
            <a:r>
              <a:rPr lang="en-CA" baseline="0" dirty="0" smtClean="0"/>
              <a:t>“not user friendly!”</a:t>
            </a:r>
          </a:p>
          <a:p>
            <a:r>
              <a:rPr lang="en-CA" baseline="0" dirty="0" smtClean="0"/>
              <a:t>Class 4 become class 5+ - Certain death!</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Death is a certainty</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Wonderful to watch and ponder the power that the almighty created and be thankful</a:t>
            </a:r>
            <a:r>
              <a:rPr lang="en-CA" baseline="0" dirty="0" smtClean="0"/>
              <a:t> we are not caught up in the current.</a:t>
            </a:r>
          </a:p>
          <a:p>
            <a:r>
              <a:rPr lang="en-CA" baseline="0" dirty="0" smtClean="0"/>
              <a:t>The world is much the same. </a:t>
            </a:r>
          </a:p>
          <a:p>
            <a:r>
              <a:rPr lang="en-CA" baseline="0" dirty="0" smtClean="0"/>
              <a:t>If not for the watchmen and shepherds I would not have had the opportunity to sit here. To listen and feel the power of the water.</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can marvel at the creation.</a:t>
            </a:r>
            <a:r>
              <a:rPr lang="en-CA" baseline="0" dirty="0" smtClean="0"/>
              <a:t>  Virginia Falls, Seen by only a few hundred people each year. </a:t>
            </a:r>
          </a:p>
          <a:p>
            <a:r>
              <a:rPr lang="en-CA" baseline="0" dirty="0" smtClean="0"/>
              <a:t>2X the height of Niagara.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3 small boats</a:t>
            </a:r>
            <a:r>
              <a:rPr lang="en-CA" baseline="0" dirty="0" smtClean="0"/>
              <a:t> 2000 ft below,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have stripped away the city</a:t>
            </a:r>
            <a:r>
              <a:rPr lang="en-CA" baseline="0" dirty="0" smtClean="0"/>
              <a:t> and shown the creation as it was in the beginning. </a:t>
            </a:r>
          </a:p>
          <a:p>
            <a:r>
              <a:rPr lang="en-CA" baseline="0" dirty="0" smtClean="0"/>
              <a:t>Where the waters flowed over the face of the earth and man was able to see the work of Yahweh.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Here we see 5 small boats, 10 people</a:t>
            </a:r>
            <a:r>
              <a:rPr lang="en-CA" baseline="0" dirty="0" smtClean="0"/>
              <a:t> against the backdrop of creation. Only the boats and what they contain is man’s work the rest is all Yahweh!</a:t>
            </a:r>
          </a:p>
          <a:p>
            <a:endParaRPr lang="en-CA" baseline="0" dirty="0" smtClean="0"/>
          </a:p>
          <a:p>
            <a:endParaRPr lang="en-CA" dirty="0" smtClean="0"/>
          </a:p>
          <a:p>
            <a:r>
              <a:rPr lang="en-CA" dirty="0" smtClean="0"/>
              <a:t>But we must</a:t>
            </a:r>
            <a:r>
              <a:rPr lang="en-CA" baseline="0" dirty="0" smtClean="0"/>
              <a:t> return to the city. </a:t>
            </a:r>
          </a:p>
          <a:p>
            <a:r>
              <a:rPr lang="en-CA" baseline="0" dirty="0" smtClean="0"/>
              <a:t>We only have a memory of what is really behind there behind all the layers that man has added.</a:t>
            </a:r>
          </a:p>
          <a:p>
            <a:r>
              <a:rPr lang="en-CA" baseline="0" dirty="0" smtClean="0"/>
              <a:t>{click}</a:t>
            </a:r>
          </a:p>
          <a:p>
            <a:endParaRPr lang="en-CA" dirty="0" smtClean="0"/>
          </a:p>
          <a:p>
            <a:r>
              <a:rPr lang="en-CA" dirty="0" smtClean="0"/>
              <a:t>How</a:t>
            </a:r>
            <a:r>
              <a:rPr lang="en-CA" baseline="0" dirty="0" smtClean="0"/>
              <a:t> different this is from the river, it is a lot more difficult to see the hand of Yahweh</a:t>
            </a:r>
          </a:p>
          <a:p>
            <a:r>
              <a:rPr lang="en-CA" baseline="0" dirty="0" smtClean="0"/>
              <a:t>Are we any less alone?</a:t>
            </a:r>
          </a:p>
          <a:p>
            <a:r>
              <a:rPr lang="en-CA" baseline="0" dirty="0" smtClean="0"/>
              <a:t>Do we need any less the leadership of shepherds and watchmen?</a:t>
            </a:r>
          </a:p>
          <a:p>
            <a:r>
              <a:rPr lang="en-CA" baseline="0" dirty="0" smtClean="0"/>
              <a:t>Do you feel safer here that on the river?</a:t>
            </a:r>
          </a:p>
          <a:p>
            <a:r>
              <a:rPr lang="en-CA" baseline="0" dirty="0" smtClean="0"/>
              <a:t>If so why is that?</a:t>
            </a:r>
          </a:p>
          <a:p>
            <a:r>
              <a:rPr lang="en-CA" baseline="0" dirty="0" smtClean="0"/>
              <a:t>Are we too familiar with the world and feel comfortable!</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27</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We will consider tonight,</a:t>
            </a:r>
            <a:r>
              <a:rPr lang="en-US" baseline="0" dirty="0" smtClean="0"/>
              <a:t> the lies used by the serpent and those around us to change us and draw us away from the truth</a:t>
            </a:r>
          </a:p>
          <a:p>
            <a:pPr>
              <a:spcBef>
                <a:spcPts val="0"/>
              </a:spcBef>
              <a:defRPr/>
            </a:pPr>
            <a:r>
              <a:rPr lang="en-US" baseline="0" dirty="0" smtClean="0"/>
              <a:t>The duties of watchman, </a:t>
            </a:r>
          </a:p>
          <a:p>
            <a:pPr>
              <a:spcBef>
                <a:spcPts val="0"/>
              </a:spcBef>
              <a:defRPr/>
            </a:pPr>
            <a:r>
              <a:rPr lang="en-US" baseline="0" dirty="0" smtClean="0"/>
              <a:t>The duties of the shepherds</a:t>
            </a:r>
          </a:p>
          <a:p>
            <a:pPr>
              <a:spcBef>
                <a:spcPts val="0"/>
              </a:spcBef>
              <a:defRPr/>
            </a:pPr>
            <a:r>
              <a:rPr lang="en-US" baseline="0" dirty="0" smtClean="0"/>
              <a:t>and finally how all applies to our preparation as espoused brides of the Bridegroom. </a:t>
            </a:r>
          </a:p>
          <a:p>
            <a:pPr>
              <a:spcBef>
                <a:spcPts val="0"/>
              </a:spcBef>
              <a:defRPr/>
            </a:pPr>
            <a:r>
              <a:rPr lang="en-US" baseline="0" dirty="0" smtClean="0"/>
              <a:t>This week we have had much spiritual food and it will take time to reflect on all we have heard. </a:t>
            </a:r>
            <a:endParaRPr lang="en-US" dirty="0" smtClean="0"/>
          </a:p>
          <a:p>
            <a:pPr marL="685800" lvl="1" indent="-228600">
              <a:lnSpc>
                <a:spcPct val="90000"/>
              </a:lnSpc>
              <a:spcBef>
                <a:spcPct val="50000"/>
              </a:spcBef>
              <a:buFont typeface="+mj-lt"/>
              <a:buAutoNum type="arabicPeriod"/>
              <a:defRPr/>
            </a:pPr>
            <a:endParaRPr lang="en-US" dirty="0" smtClean="0"/>
          </a:p>
          <a:p>
            <a:pPr>
              <a:spcBef>
                <a:spcPts val="0"/>
              </a:spcBef>
              <a:defRPr/>
            </a:pPr>
            <a:endParaRPr lang="en-US" dirty="0" smtClean="0"/>
          </a:p>
          <a:p>
            <a:pPr>
              <a:spcBef>
                <a:spcPts val="0"/>
              </a:spcBef>
              <a:defRPr/>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Next</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 the river we have more clarity,</a:t>
            </a:r>
            <a:r>
              <a:rPr lang="en-CA" baseline="0" dirty="0" smtClean="0"/>
              <a:t> we are not surrounded by the contradictions of the human race. We can more easily see the truth from the lies.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3</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Review, we have looked at the customs and practices</a:t>
            </a:r>
            <a:r>
              <a:rPr lang="en-US" baseline="0" dirty="0" smtClean="0"/>
              <a:t> of marriage from the beginning of creation and traced it to the foundation of how Yahweh deals with His creation and His people. It is a relationship structured on the type of marriage.</a:t>
            </a:r>
          </a:p>
          <a:p>
            <a:pPr>
              <a:spcBef>
                <a:spcPts val="0"/>
              </a:spcBef>
              <a:defRPr/>
            </a:pPr>
            <a:r>
              <a:rPr lang="en-US" baseline="0" dirty="0" smtClean="0"/>
              <a:t>Both the espoused bride of the nation of Israel and the espoused bride of Christ follow the patterns established in Yahweh’s plan. We saw how the words of Jesus, the bridegroom with respect to divorce and remarriage apply ONLY to the betrothal period. For how could you possible allow for divorce to apply after the consummation in the spiritual sense!</a:t>
            </a:r>
          </a:p>
          <a:p>
            <a:pPr>
              <a:spcBef>
                <a:spcPts val="0"/>
              </a:spcBef>
              <a:defRPr/>
            </a:pPr>
            <a:r>
              <a:rPr lang="en-US" baseline="0" dirty="0" smtClean="0"/>
              <a:t>We will examine tonight our duty and warnings regarding our position as the espoused bride of Christ and what we are to be doing during our period of separation.</a:t>
            </a:r>
            <a:endParaRPr lang="en-US" dirty="0" smtClean="0"/>
          </a:p>
          <a:p>
            <a:pPr marL="685800" lvl="1" indent="-228600">
              <a:lnSpc>
                <a:spcPct val="90000"/>
              </a:lnSpc>
              <a:spcBef>
                <a:spcPct val="50000"/>
              </a:spcBef>
              <a:buFont typeface="+mj-lt"/>
              <a:buAutoNum type="arabicPeriod"/>
              <a:defRPr/>
            </a:pPr>
            <a:endParaRPr lang="en-US" dirty="0" smtClean="0"/>
          </a:p>
          <a:p>
            <a:pPr>
              <a:spcBef>
                <a:spcPts val="0"/>
              </a:spcBef>
              <a:defRPr/>
            </a:pPr>
            <a:endParaRPr lang="en-US" dirty="0" smtClean="0"/>
          </a:p>
          <a:p>
            <a:pPr>
              <a:spcBef>
                <a:spcPts val="0"/>
              </a:spcBef>
              <a:defRPr/>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serpent</a:t>
            </a:r>
            <a:r>
              <a:rPr lang="en-CA" baseline="0" dirty="0" smtClean="0"/>
              <a:t>’s words and the dialogue with Eve contained three lies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serpent convinced Eve that:</a:t>
            </a:r>
          </a:p>
          <a:p>
            <a:r>
              <a:rPr lang="en-CA" dirty="0" smtClean="0"/>
              <a:t>The forbidden tree was really no different</a:t>
            </a:r>
            <a:r>
              <a:rPr lang="en-CA" baseline="0" dirty="0" smtClean="0"/>
              <a:t> from all the others</a:t>
            </a:r>
          </a:p>
          <a:p>
            <a:r>
              <a:rPr lang="en-CA" baseline="0" dirty="0" smtClean="0"/>
              <a:t>The penalty that was promised would not happen</a:t>
            </a:r>
          </a:p>
          <a:p>
            <a:r>
              <a:rPr lang="en-CA" baseline="0" dirty="0" smtClean="0"/>
              <a:t>You will possess great knowledge after eating the fruit</a:t>
            </a:r>
          </a:p>
          <a:p>
            <a:endParaRPr lang="en-CA" baseline="0" dirty="0" smtClean="0"/>
          </a:p>
          <a:p>
            <a:r>
              <a:rPr lang="en-CA" baseline="0" dirty="0" smtClean="0"/>
              <a:t>This line of reasoning is real hard to defend against.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dealers</a:t>
            </a:r>
            <a:r>
              <a:rPr lang="en-CA" baseline="0" dirty="0" smtClean="0"/>
              <a:t> will say to you. Come on these pills are the same as the one’s your parents take! There is no difference!</a:t>
            </a:r>
          </a:p>
          <a:p>
            <a:r>
              <a:rPr lang="en-CA" baseline="0" dirty="0" smtClean="0"/>
              <a:t>Who will catch you? No one will know, </a:t>
            </a:r>
          </a:p>
          <a:p>
            <a:r>
              <a:rPr lang="en-CA" baseline="0" dirty="0" smtClean="0"/>
              <a:t>and even if you are caught nothing will happen. </a:t>
            </a:r>
          </a:p>
          <a:p>
            <a:r>
              <a:rPr lang="en-CA" baseline="0" dirty="0" smtClean="0"/>
              <a:t>And after you take one you will feel so much better!</a:t>
            </a:r>
          </a:p>
          <a:p>
            <a:endParaRPr lang="en-CA" baseline="0" dirty="0" smtClean="0"/>
          </a:p>
          <a:p>
            <a:r>
              <a:rPr lang="en-CA" baseline="0" dirty="0" smtClean="0"/>
              <a:t>When you young ones here this line of reasoning be very suspicious of the intent, NO matter who says them!</a:t>
            </a:r>
            <a:endParaRPr lang="en-CA" baseline="0" dirty="0"/>
          </a:p>
          <a:p>
            <a:r>
              <a:rPr lang="en-CA" baseline="0" dirty="0" smtClean="0"/>
              <a:t>Train yourselves to watch our for these three statements.</a:t>
            </a:r>
          </a:p>
          <a:p>
            <a:r>
              <a:rPr lang="en-CA" baseline="0" dirty="0" smtClean="0"/>
              <a:t>They may be concealed a path that leads to death, away from the truth, cause you to violate your marriage vows!</a:t>
            </a:r>
          </a:p>
          <a:p>
            <a:r>
              <a:rPr lang="en-CA" baseline="0" dirty="0" smtClean="0"/>
              <a:t>The argument is strong and you will be made to feel uncomfortable if you reject them</a:t>
            </a:r>
          </a:p>
          <a:p>
            <a:r>
              <a:rPr lang="en-CA" baseline="0" dirty="0" smtClean="0"/>
              <a:t>You will feel that it is your fault, you will feel guilty if you don’t partake of their evil.</a:t>
            </a:r>
          </a:p>
          <a:p>
            <a:endParaRPr lang="en-CA" baseline="0" dirty="0" smtClean="0"/>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Do we hear brothers</a:t>
            </a:r>
            <a:r>
              <a:rPr lang="en-CA" baseline="0" dirty="0" smtClean="0"/>
              <a:t> or sisters telling us that other doctrines are the same as ours, that there is no difference! </a:t>
            </a:r>
          </a:p>
          <a:p>
            <a:r>
              <a:rPr lang="en-CA" baseline="0" dirty="0" smtClean="0"/>
              <a:t>So we should join them, there is no down side, We are all baptised, we are one!</a:t>
            </a:r>
          </a:p>
          <a:p>
            <a:r>
              <a:rPr lang="en-CA" baseline="0" dirty="0" smtClean="0"/>
              <a:t>And you know how much better we will all be when we join them, greater numbers, more and better teachers, peace and joy all the time!</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These</a:t>
            </a:r>
            <a:r>
              <a:rPr lang="en-CA" baseline="0" dirty="0" smtClean="0"/>
              <a:t> errors are told to us in person, in literature, we are pressured with the same three lies in each of these and more examples.</a:t>
            </a:r>
          </a:p>
          <a:p>
            <a:r>
              <a:rPr lang="en-CA" baseline="0" dirty="0" smtClean="0"/>
              <a:t>We each know of many that have been convinced by this pattern of lies and accepted these errors</a:t>
            </a:r>
          </a:p>
          <a:p>
            <a:r>
              <a:rPr lang="en-CA" baseline="0" dirty="0" smtClean="0"/>
              <a:t>We are encouraged to invite them to speak to us to teach us their ways!</a:t>
            </a:r>
          </a:p>
          <a:p>
            <a:r>
              <a:rPr lang="en-CA" baseline="0" dirty="0" smtClean="0"/>
              <a:t>We are told to no have controversy but accept with love their new doctrine!</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 is only one truth!</a:t>
            </a:r>
          </a:p>
          <a:p>
            <a:r>
              <a:rPr lang="en-CA" baseline="0" dirty="0" smtClean="0"/>
              <a:t>Seen</a:t>
            </a:r>
          </a:p>
          <a:p>
            <a:r>
              <a:rPr lang="en-CA" baseline="0" dirty="0" smtClean="0"/>
              <a:t>Heard</a:t>
            </a:r>
          </a:p>
          <a:p>
            <a:r>
              <a:rPr lang="en-CA" baseline="0" dirty="0" smtClean="0"/>
              <a:t>Handled</a:t>
            </a:r>
          </a:p>
          <a:p>
            <a:r>
              <a:rPr lang="en-CA" baseline="0" dirty="0" smtClean="0"/>
              <a:t/>
            </a:r>
            <a:br>
              <a:rPr lang="en-CA" baseline="0" dirty="0" smtClean="0"/>
            </a:br>
            <a:r>
              <a:rPr lang="en-CA" baseline="0" dirty="0" smtClean="0"/>
              <a:t>Truth Declared to us in the words given </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truth leads to fellowship</a:t>
            </a:r>
          </a:p>
          <a:p>
            <a:r>
              <a:rPr lang="en-CA" dirty="0" smtClean="0"/>
              <a:t>Fellowship</a:t>
            </a:r>
            <a:r>
              <a:rPr lang="en-CA" baseline="0" dirty="0" smtClean="0"/>
              <a:t> with bridegroom  and one another based on this truth!</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a:t>
            </a:r>
            <a:r>
              <a:rPr lang="en-CA" baseline="0" dirty="0" smtClean="0"/>
              <a:t> word of truth when accepted is a cause for great celebration. </a:t>
            </a:r>
          </a:p>
          <a:p>
            <a:r>
              <a:rPr lang="en-CA" baseline="0" dirty="0" smtClean="0"/>
              <a:t>The truth is the words of Yahweh!</a:t>
            </a:r>
          </a:p>
          <a:p>
            <a:r>
              <a:rPr lang="en-CA" baseline="0" dirty="0" smtClean="0"/>
              <a:t>We are to hold to it!</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 is a penalty!</a:t>
            </a:r>
          </a:p>
          <a:p>
            <a:r>
              <a:rPr lang="en-CA" dirty="0" smtClean="0"/>
              <a:t>It</a:t>
            </a:r>
            <a:r>
              <a:rPr lang="en-CA" baseline="0" dirty="0" smtClean="0"/>
              <a:t> is the same as in the garden</a:t>
            </a:r>
          </a:p>
          <a:p>
            <a:r>
              <a:rPr lang="en-CA" baseline="0" dirty="0" smtClean="0"/>
              <a:t>DEATH</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a:t>
            </a:r>
            <a:r>
              <a:rPr lang="en-CA" baseline="0" dirty="0" smtClean="0"/>
              <a:t> shall we say </a:t>
            </a:r>
          </a:p>
          <a:p>
            <a:r>
              <a:rPr lang="en-CA" baseline="0" dirty="0" smtClean="0"/>
              <a:t>“Let us believe what will be the most agreeable to everyone”</a:t>
            </a:r>
            <a:endParaRPr lang="en-CA" dirty="0" smtClean="0"/>
          </a:p>
          <a:p>
            <a:r>
              <a:rPr lang="en-CA" dirty="0" smtClean="0"/>
              <a:t>It is essential that Yahweh’s TRUTH be the basis of our fellowship!</a:t>
            </a:r>
          </a:p>
          <a:p>
            <a:r>
              <a:rPr lang="en-CA" dirty="0" smtClean="0"/>
              <a:t>Doctrine of Christ is</a:t>
            </a:r>
            <a:r>
              <a:rPr lang="en-CA" baseline="0" dirty="0" smtClean="0"/>
              <a:t> the foundation of Fellowship!</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Before we examine this topic we will take a little side trip to prepare our minds so</a:t>
            </a:r>
            <a:r>
              <a:rPr lang="en-US" baseline="0" dirty="0" smtClean="0"/>
              <a:t> you can reflect on who you are and the relationship you have with Yahweh and with each other.</a:t>
            </a:r>
            <a:endParaRPr lang="en-US" dirty="0" smtClean="0"/>
          </a:p>
          <a:p>
            <a:pPr marL="685800" lvl="1" indent="-228600">
              <a:lnSpc>
                <a:spcPct val="90000"/>
              </a:lnSpc>
              <a:spcBef>
                <a:spcPct val="50000"/>
              </a:spcBef>
              <a:buFont typeface="+mj-lt"/>
              <a:buAutoNum type="arabicPeriod"/>
              <a:defRPr/>
            </a:pPr>
            <a:endParaRPr lang="en-US" dirty="0" smtClean="0"/>
          </a:p>
          <a:p>
            <a:pPr>
              <a:spcBef>
                <a:spcPts val="0"/>
              </a:spcBef>
              <a:defRPr/>
            </a:pPr>
            <a:endParaRPr lang="en-US" dirty="0" smtClean="0"/>
          </a:p>
          <a:p>
            <a:pPr>
              <a:spcBef>
                <a:spcPts val="0"/>
              </a:spcBef>
              <a:defRPr/>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It</a:t>
            </a:r>
            <a:r>
              <a:rPr lang="en-CA" baseline="0" dirty="0" smtClean="0"/>
              <a:t> is the duty of those with experience to lead us through difficult times, and warn us of dangers to come. The word of Yahweh being their guide.</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Ezekiel</a:t>
            </a:r>
            <a:r>
              <a:rPr lang="en-CA" baseline="0" dirty="0" smtClean="0"/>
              <a:t> 33 and 34 deal with Yahweh’s admonition to the watchmen and shepherds of Israel. We looked at these chapters in more detail in Bro Mac’s Class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Watchmen</a:t>
            </a:r>
            <a:r>
              <a:rPr lang="en-CA" baseline="0" dirty="0" smtClean="0"/>
              <a:t> have a role in warning about impending danger</a:t>
            </a:r>
          </a:p>
          <a:p>
            <a:r>
              <a:rPr lang="en-CA" baseline="0" dirty="0" smtClean="0"/>
              <a:t>Watchmen must be knowledgeable</a:t>
            </a:r>
          </a:p>
          <a:p>
            <a:r>
              <a:rPr lang="en-CA" baseline="0" dirty="0" smtClean="0"/>
              <a:t>Watchmen must be vigilant</a:t>
            </a:r>
          </a:p>
          <a:p>
            <a:r>
              <a:rPr lang="en-CA" baseline="0" dirty="0" smtClean="0"/>
              <a:t>Watchmen must be persistent</a:t>
            </a:r>
          </a:p>
          <a:p>
            <a:r>
              <a:rPr lang="en-CA" baseline="0" dirty="0" smtClean="0"/>
              <a:t>Watchmen must know the truth</a:t>
            </a:r>
          </a:p>
          <a:p>
            <a:r>
              <a:rPr lang="en-CA" baseline="0" dirty="0" smtClean="0"/>
              <a:t>Watchmen must defend the truth</a:t>
            </a:r>
          </a:p>
          <a:p>
            <a:r>
              <a:rPr lang="en-CA" baseline="0" dirty="0" smtClean="0"/>
              <a:t>{Click} Shofar</a:t>
            </a:r>
          </a:p>
          <a:p>
            <a:r>
              <a:rPr lang="en-CA" baseline="0" dirty="0" smtClean="0"/>
              <a:t>They must sound the warning!</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43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If you were the watchman on this boat</a:t>
            </a:r>
            <a:r>
              <a:rPr lang="en-CA" baseline="0" dirty="0" smtClean="0"/>
              <a:t> the sight of this sea gull would cause you to shout an alarm. You would know that birds do not walk on water and that danger is coming from below!</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44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45</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Watchmen</a:t>
            </a:r>
            <a:r>
              <a:rPr lang="en-US" baseline="0" dirty="0" smtClean="0"/>
              <a:t> are to always cry out a warning against all dangers</a:t>
            </a:r>
          </a:p>
          <a:p>
            <a:pPr>
              <a:spcBef>
                <a:spcPts val="0"/>
              </a:spcBef>
              <a:defRPr/>
            </a:pPr>
            <a:r>
              <a:rPr lang="en-US" baseline="0" dirty="0" smtClean="0"/>
              <a:t>They are never told to remain silent!</a:t>
            </a:r>
          </a:p>
          <a:p>
            <a:pPr>
              <a:spcBef>
                <a:spcPts val="0"/>
              </a:spcBef>
              <a:defRPr/>
            </a:pPr>
            <a:r>
              <a:rPr lang="en-US" baseline="0" dirty="0" smtClean="0"/>
              <a:t>They are never instructed to wait and see what happens!</a:t>
            </a:r>
          </a:p>
          <a:p>
            <a:pPr>
              <a:spcBef>
                <a:spcPts val="0"/>
              </a:spcBef>
              <a:defRPr/>
            </a:pPr>
            <a:r>
              <a:rPr lang="en-US" baseline="0" dirty="0" smtClean="0"/>
              <a:t>They are never asked to let the people decide!</a:t>
            </a:r>
          </a:p>
          <a:p>
            <a:pPr>
              <a:spcBef>
                <a:spcPts val="0"/>
              </a:spcBef>
              <a:defRP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46</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Regardless of those that ignore the warning the cry still must go out.</a:t>
            </a:r>
          </a:p>
          <a:p>
            <a:pPr>
              <a:spcBef>
                <a:spcPts val="0"/>
              </a:spcBef>
              <a:defRPr/>
            </a:pPr>
            <a:r>
              <a:rPr lang="en-US" baseline="0" dirty="0" smtClean="0"/>
              <a:t>But many will still ignore the watchmen, </a:t>
            </a:r>
          </a:p>
          <a:p>
            <a:pPr>
              <a:spcBef>
                <a:spcPts val="0"/>
              </a:spcBef>
              <a:defRPr/>
            </a:pPr>
            <a:r>
              <a:rPr lang="en-US" baseline="0" dirty="0" smtClean="0"/>
              <a:t>Ignore the sound of the shofar</a:t>
            </a:r>
          </a:p>
          <a:p>
            <a:pPr>
              <a:spcBef>
                <a:spcPts val="0"/>
              </a:spcBef>
              <a:defRPr/>
            </a:pPr>
            <a:r>
              <a:rPr lang="en-US" baseline="0" dirty="0" smtClean="0"/>
              <a:t>But that does not mean the watchmen should not still sound a warning!</a:t>
            </a:r>
          </a:p>
          <a:p>
            <a:pPr>
              <a:spcBef>
                <a:spcPts val="0"/>
              </a:spcBef>
              <a:defRPr/>
            </a:pPr>
            <a:r>
              <a:rPr lang="en-US" baseline="0" dirty="0" smtClean="0"/>
              <a:t>We can’t force anyone to heed the sound and respond to the warning</a:t>
            </a:r>
          </a:p>
          <a:p>
            <a:pPr>
              <a:spcBef>
                <a:spcPts val="0"/>
              </a:spcBef>
              <a:defRPr/>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47</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Duty of the watchmen is</a:t>
            </a:r>
            <a:r>
              <a:rPr lang="en-US" baseline="0" dirty="0" smtClean="0"/>
              <a:t> to save them by warning and himself by giving the warning.</a:t>
            </a:r>
          </a:p>
          <a:p>
            <a:pPr>
              <a:spcBef>
                <a:spcPts val="0"/>
              </a:spcBef>
              <a:defRPr/>
            </a:pPr>
            <a:r>
              <a:rPr lang="en-US" baseline="0" dirty="0" smtClean="0"/>
              <a:t>The duty of a watchman is a great responsibility. </a:t>
            </a:r>
          </a:p>
          <a:p>
            <a:pPr>
              <a:spcBef>
                <a:spcPts val="0"/>
              </a:spcBef>
              <a:defRPr/>
            </a:pPr>
            <a:r>
              <a:rPr lang="en-US" baseline="0" dirty="0" smtClean="0"/>
              <a:t>He must speak the word of Yahweh.</a:t>
            </a:r>
          </a:p>
          <a:p>
            <a:pPr>
              <a:spcBef>
                <a:spcPts val="0"/>
              </a:spcBef>
              <a:defRPr/>
            </a:pPr>
            <a:r>
              <a:rPr lang="en-US" baseline="0" dirty="0" smtClean="0"/>
              <a:t>He must hold to the truth of Yahweh.</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48</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It is a never</a:t>
            </a:r>
            <a:r>
              <a:rPr lang="en-US" baseline="0" dirty="0" smtClean="0"/>
              <a:t> ending job!</a:t>
            </a:r>
          </a:p>
          <a:p>
            <a:pPr>
              <a:spcBef>
                <a:spcPts val="0"/>
              </a:spcBef>
              <a:defRPr/>
            </a:pPr>
            <a:r>
              <a:rPr lang="en-US" baseline="0" dirty="0" smtClean="0"/>
              <a:t>A watchman cannot sleep</a:t>
            </a:r>
          </a:p>
          <a:p>
            <a:pPr>
              <a:spcBef>
                <a:spcPts val="0"/>
              </a:spcBef>
              <a:defRPr/>
            </a:pPr>
            <a:r>
              <a:rPr lang="en-US" baseline="0" dirty="0" smtClean="0"/>
              <a:t>He cannot fail to sound a warning </a:t>
            </a:r>
          </a:p>
          <a:p>
            <a:pPr>
              <a:spcBef>
                <a:spcPts val="0"/>
              </a:spcBef>
              <a:defRPr/>
            </a:pPr>
            <a:r>
              <a:rPr lang="en-US" baseline="0" dirty="0" smtClean="0"/>
              <a:t>He cannot forget the truth in complacency</a:t>
            </a:r>
          </a:p>
          <a:p>
            <a:pPr>
              <a:spcBef>
                <a:spcPts val="0"/>
              </a:spcBef>
              <a:defRPr/>
            </a:pPr>
            <a:r>
              <a:rPr lang="en-US" baseline="0" dirty="0" smtClean="0"/>
              <a:t>He must not be ignorant of ways of Yahweh</a:t>
            </a:r>
          </a:p>
          <a:p>
            <a:pPr>
              <a:spcBef>
                <a:spcPts val="0"/>
              </a:spcBef>
              <a:defRPr/>
            </a:pPr>
            <a:endParaRPr lang="en-US" baseline="0" dirty="0" smtClean="0"/>
          </a:p>
          <a:p>
            <a:pPr>
              <a:spcBef>
                <a:spcPts val="0"/>
              </a:spcBef>
              <a:defRPr/>
            </a:pPr>
            <a:r>
              <a:rPr lang="en-US" baseline="0" dirty="0" smtClean="0"/>
              <a:t>The people may ignore the watchman</a:t>
            </a:r>
          </a:p>
          <a:p>
            <a:pPr>
              <a:spcBef>
                <a:spcPts val="0"/>
              </a:spcBef>
              <a:defRPr/>
            </a:pPr>
            <a:r>
              <a:rPr lang="en-US" baseline="0" dirty="0" smtClean="0"/>
              <a:t>The people may not listen</a:t>
            </a:r>
          </a:p>
          <a:p>
            <a:pPr>
              <a:spcBef>
                <a:spcPts val="0"/>
              </a:spcBef>
              <a:defRP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49</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Looking for love in all the wrong places!</a:t>
            </a:r>
          </a:p>
          <a:p>
            <a:pPr>
              <a:spcBef>
                <a:spcPts val="0"/>
              </a:spcBef>
              <a:defRPr/>
            </a:pPr>
            <a:endParaRPr lang="en-US" dirty="0" smtClean="0"/>
          </a:p>
          <a:p>
            <a:pPr>
              <a:spcBef>
                <a:spcPts val="0"/>
              </a:spcBef>
              <a:defRPr/>
            </a:pPr>
            <a:r>
              <a:rPr lang="en-US" baseline="0" dirty="0" smtClean="0"/>
              <a:t>Here the watchman finds the bride looking for her groom in all the wrong places. </a:t>
            </a:r>
          </a:p>
          <a:p>
            <a:pPr marL="0" marR="0" indent="0" algn="l" defTabSz="914400" rtl="0" eaLnBrk="0" fontAlgn="base" latinLnBrk="0" hangingPunct="0">
              <a:lnSpc>
                <a:spcPct val="100000"/>
              </a:lnSpc>
              <a:spcBef>
                <a:spcPts val="0"/>
              </a:spcBef>
              <a:spcAft>
                <a:spcPts val="600"/>
              </a:spcAft>
              <a:buClrTx/>
              <a:buSzTx/>
              <a:buFontTx/>
              <a:buNone/>
              <a:tabLst/>
              <a:defRPr/>
            </a:pPr>
            <a:r>
              <a:rPr lang="en-US" baseline="0" dirty="0" smtClean="0"/>
              <a:t>Are we watchmen. </a:t>
            </a:r>
          </a:p>
          <a:p>
            <a:pPr marL="0" marR="0" indent="0" algn="l" defTabSz="914400" rtl="0" eaLnBrk="0" fontAlgn="base" latinLnBrk="0" hangingPunct="0">
              <a:lnSpc>
                <a:spcPct val="100000"/>
              </a:lnSpc>
              <a:spcBef>
                <a:spcPts val="0"/>
              </a:spcBef>
              <a:spcAft>
                <a:spcPts val="600"/>
              </a:spcAft>
              <a:buClrTx/>
              <a:buSzTx/>
              <a:buFontTx/>
              <a:buNone/>
              <a:tabLst/>
              <a:defRPr/>
            </a:pPr>
            <a:r>
              <a:rPr lang="en-US" baseline="0" dirty="0" smtClean="0"/>
              <a:t>The watchman is able to prevent the bride from falling into an adulterous situation.</a:t>
            </a:r>
          </a:p>
          <a:p>
            <a:pPr>
              <a:spcBef>
                <a:spcPts val="0"/>
              </a:spcBef>
              <a:defRPr/>
            </a:pPr>
            <a:r>
              <a:rPr lang="en-US" baseline="0" dirty="0" smtClean="0"/>
              <a:t>The watchman is able to lead the bride back to the one groom, that person with whom she is espoused</a:t>
            </a:r>
          </a:p>
          <a:p>
            <a:pPr>
              <a:spcBef>
                <a:spcPts val="0"/>
              </a:spcBef>
              <a:defRPr/>
            </a:pPr>
            <a:r>
              <a:rPr lang="en-US" baseline="0" dirty="0" smtClean="0"/>
              <a:t>The person she is in covenant with</a:t>
            </a:r>
            <a:r>
              <a:rPr lang="en-US" baseline="0" dirty="0" smtClean="0"/>
              <a:t>.</a:t>
            </a:r>
          </a:p>
          <a:p>
            <a:pPr>
              <a:spcBef>
                <a:spcPts val="0"/>
              </a:spcBef>
              <a:defRPr/>
            </a:pPr>
            <a:r>
              <a:rPr lang="en-US" baseline="0" dirty="0" smtClean="0"/>
              <a:t>Can the watchman fail to do his duty? Would the loss of the bride fall on his shoulders?</a:t>
            </a:r>
            <a:endParaRPr lang="en-US" baseline="0" dirty="0" smtClean="0"/>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a:t>
            </a:r>
            <a:r>
              <a:rPr lang="en-CA" baseline="0" dirty="0" smtClean="0"/>
              <a:t> are to be busy preparing ourselves. The watchmen have double duty to prepare themselves and to alert us to coming dangers. </a:t>
            </a:r>
          </a:p>
          <a:p>
            <a:r>
              <a:rPr lang="en-CA" baseline="0" dirty="0" smtClean="0"/>
              <a:t>They must lead us away and back to the bridegroom. </a:t>
            </a:r>
          </a:p>
          <a:p>
            <a:r>
              <a:rPr lang="en-CA" baseline="0" dirty="0" smtClean="0"/>
              <a:t>How strong a warning do you want?</a:t>
            </a:r>
          </a:p>
          <a:p>
            <a:r>
              <a:rPr lang="en-CA" baseline="0" dirty="0" smtClean="0"/>
              <a:t>How forceful do you want them to be?</a:t>
            </a:r>
          </a:p>
          <a:p>
            <a:r>
              <a:rPr lang="en-CA" baseline="0" dirty="0" smtClean="0"/>
              <a:t>Think back to Virginia falls and how the water started to pick up speed. </a:t>
            </a:r>
          </a:p>
          <a:p>
            <a:r>
              <a:rPr lang="en-CA" baseline="0" dirty="0" smtClean="0"/>
              <a:t>Would it have been good enough for the guides to simply say “I wouldn’t go there if I were you” or should they drag us kicking and screaming to shore?</a:t>
            </a:r>
          </a:p>
          <a:p>
            <a:r>
              <a:rPr lang="en-CA" baseline="0" dirty="0" smtClean="0"/>
              <a:t>When sure death is involved what is your expectation?</a:t>
            </a:r>
          </a:p>
          <a:p>
            <a:r>
              <a:rPr lang="en-CA" baseline="0" dirty="0" smtClean="0"/>
              <a:t>Well that is what we are dealing with here.</a:t>
            </a:r>
          </a:p>
          <a:p>
            <a:r>
              <a:rPr lang="en-CA" baseline="0" dirty="0" smtClean="0"/>
              <a:t>How do we treat those that watch over us?</a:t>
            </a:r>
          </a:p>
          <a:p>
            <a:r>
              <a:rPr lang="en-CA" baseline="0" dirty="0" smtClean="0"/>
              <a:t>Don’t Fear them, give them a hug for they deserve a double reward.</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You are</a:t>
            </a:r>
            <a:r>
              <a:rPr lang="en-CA" baseline="0" dirty="0" smtClean="0"/>
              <a:t> traveling in a boat and spot this bird, a solitary seagull and take it’s picture.</a:t>
            </a:r>
            <a:endParaRPr lang="en-CA" dirty="0" smtClean="0"/>
          </a:p>
          <a:p>
            <a:r>
              <a:rPr lang="en-CA" dirty="0" smtClean="0"/>
              <a:t>What do you see in this picture?</a:t>
            </a:r>
          </a:p>
          <a:p>
            <a:r>
              <a:rPr lang="en-CA" dirty="0" smtClean="0"/>
              <a:t>A cute picture of a sea gull? </a:t>
            </a:r>
          </a:p>
          <a:p>
            <a:r>
              <a:rPr lang="en-CA" dirty="0" smtClean="0"/>
              <a:t>Hey</a:t>
            </a:r>
            <a:r>
              <a:rPr lang="en-CA" baseline="0" dirty="0" smtClean="0"/>
              <a:t> ask the captain if he can get closer so I can get a better picture!</a:t>
            </a:r>
          </a:p>
          <a:p>
            <a:r>
              <a:rPr lang="en-CA" dirty="0" smtClean="0"/>
              <a:t>Like the sea gull we will talk about</a:t>
            </a:r>
            <a:r>
              <a:rPr lang="en-CA" baseline="0" dirty="0" smtClean="0"/>
              <a:t> watching...</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When Yahweh speaks and the watchmen fail to warn the people will die. </a:t>
            </a:r>
          </a:p>
          <a:p>
            <a:r>
              <a:rPr lang="en-CA" baseline="0" dirty="0" smtClean="0"/>
              <a:t>But the death is also on the heads of the watchmen for failure to carry out their duty!</a:t>
            </a:r>
          </a:p>
          <a:p>
            <a:r>
              <a:rPr lang="en-CA" baseline="0" dirty="0" smtClean="0"/>
              <a:t>BUT... {next}</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BUT if the watchman is faithful to Yahweh and warns the people of their sins regardless of if the people listen the watchman will be saved!</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Is this not</a:t>
            </a:r>
            <a:r>
              <a:rPr lang="en-CA" baseline="0" dirty="0" smtClean="0"/>
              <a:t> what the watchmen are to do</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What about the role of the shepherds?</a:t>
            </a:r>
          </a:p>
          <a:p>
            <a:endParaRPr lang="en-CA" dirty="0" smtClean="0"/>
          </a:p>
          <a:p>
            <a:r>
              <a:rPr lang="en-CA" dirty="0" smtClean="0"/>
              <a:t>Chapter</a:t>
            </a:r>
            <a:r>
              <a:rPr lang="en-CA" baseline="0" dirty="0" smtClean="0"/>
              <a:t> 34 of Ezekiel deals with shepherds</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54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55</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Duty of shepher</a:t>
            </a:r>
            <a:r>
              <a:rPr lang="en-US" baseline="0" dirty="0" smtClean="0"/>
              <a:t>d to feed the people with the word of Yahweh</a:t>
            </a:r>
          </a:p>
          <a:p>
            <a:pPr>
              <a:spcBef>
                <a:spcPts val="0"/>
              </a:spcBef>
              <a:defRPr/>
            </a:pPr>
            <a:r>
              <a:rPr lang="en-US" baseline="0" dirty="0" smtClean="0"/>
              <a:t>Feed those that they have with good food.</a:t>
            </a:r>
          </a:p>
          <a:p>
            <a:pPr>
              <a:spcBef>
                <a:spcPts val="0"/>
              </a:spcBef>
              <a:defRPr/>
            </a:pPr>
            <a:r>
              <a:rPr lang="en-US" baseline="0" dirty="0" smtClean="0"/>
              <a:t>Feed with the word of truth!</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56</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Shepherds are lost too!</a:t>
            </a:r>
          </a:p>
          <a:p>
            <a:pPr>
              <a:spcBef>
                <a:spcPts val="0"/>
              </a:spcBef>
              <a:defRPr/>
            </a:pPr>
            <a:r>
              <a:rPr lang="en-US" baseline="0" dirty="0" smtClean="0"/>
              <a:t>Many have been lost due to the incompetent shepherd!</a:t>
            </a:r>
          </a:p>
          <a:p>
            <a:pPr>
              <a:spcBef>
                <a:spcPts val="0"/>
              </a:spcBef>
              <a:defRPr/>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57</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Shepherds –</a:t>
            </a:r>
            <a:r>
              <a:rPr lang="en-US" baseline="0" dirty="0" smtClean="0"/>
              <a:t> gather or scatter?</a:t>
            </a:r>
            <a:r>
              <a:rPr lang="en-US" dirty="0" smtClean="0"/>
              <a:t> </a:t>
            </a:r>
          </a:p>
          <a:p>
            <a:pPr>
              <a:spcBef>
                <a:spcPts val="0"/>
              </a:spcBef>
              <a:defRPr/>
            </a:pPr>
            <a:r>
              <a:rPr lang="en-US" baseline="0" dirty="0" smtClean="0"/>
              <a:t>Yahweh’s wrath on those that fail in this role!</a:t>
            </a:r>
          </a:p>
          <a:p>
            <a:pPr>
              <a:spcBef>
                <a:spcPts val="0"/>
              </a:spcBef>
              <a:defRPr/>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58</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In the end Yahweh will complete</a:t>
            </a:r>
            <a:r>
              <a:rPr lang="en-US" baseline="0" dirty="0" smtClean="0"/>
              <a:t> the task where the shepherds have failed and gather those that are his faithful</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59</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baseline="0" dirty="0" smtClean="0"/>
              <a:t>Yahweh as the shepherd of his people. </a:t>
            </a:r>
          </a:p>
          <a:p>
            <a:pPr>
              <a:spcBef>
                <a:spcPts val="0"/>
              </a:spcBef>
              <a:defRPr/>
            </a:pPr>
            <a:r>
              <a:rPr lang="en-US" baseline="0" dirty="0" smtClean="0"/>
              <a:t>Where his truth is spoken to guide his people.</a:t>
            </a:r>
          </a:p>
          <a:p>
            <a:pPr>
              <a:spcBef>
                <a:spcPts val="0"/>
              </a:spcBef>
              <a:defRPr/>
            </a:pPr>
            <a:r>
              <a:rPr lang="en-US" baseline="0" dirty="0" smtClean="0"/>
              <a:t>The benchmark of our duty:</a:t>
            </a:r>
          </a:p>
          <a:p>
            <a:pPr>
              <a:spcBef>
                <a:spcPts val="0"/>
              </a:spcBef>
              <a:defRPr/>
            </a:pPr>
            <a:r>
              <a:rPr lang="en-US" baseline="0" dirty="0" smtClean="0"/>
              <a:t>The word of Yahweh</a:t>
            </a:r>
          </a:p>
          <a:p>
            <a:pPr>
              <a:spcBef>
                <a:spcPts val="0"/>
              </a:spcBef>
              <a:defRPr/>
            </a:pPr>
            <a:r>
              <a:rPr lang="en-US" baseline="0" dirty="0" smtClean="0"/>
              <a:t>The one singular truth that has been spoken from the beginning of creation.</a:t>
            </a:r>
          </a:p>
          <a:p>
            <a:pPr>
              <a:spcBef>
                <a:spcPts val="0"/>
              </a:spcBef>
              <a:defRPr/>
            </a:pPr>
            <a:endParaRPr lang="en-US" baseline="0" dirty="0" smtClean="0"/>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60</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The watchmen and the shepherd</a:t>
            </a:r>
          </a:p>
          <a:p>
            <a:pPr>
              <a:spcBef>
                <a:spcPts val="0"/>
              </a:spcBef>
              <a:defRPr/>
            </a:pPr>
            <a:r>
              <a:rPr lang="en-US" dirty="0" smtClean="0"/>
              <a:t>Warning</a:t>
            </a:r>
            <a:r>
              <a:rPr lang="en-US" baseline="0" dirty="0" smtClean="0"/>
              <a:t> and speaking the ONE TRUTH</a:t>
            </a:r>
          </a:p>
          <a:p>
            <a:pPr>
              <a:spcBef>
                <a:spcPts val="0"/>
              </a:spcBef>
              <a:defRPr/>
            </a:pPr>
            <a:r>
              <a:rPr lang="en-US" baseline="0" dirty="0" smtClean="0"/>
              <a:t>For in both cases if the watchmen and shepherds fail to do their job and only lookout for themselves they will DIE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live in a busy world, confusion, distractions, places</a:t>
            </a:r>
            <a:r>
              <a:rPr lang="en-CA" baseline="0" dirty="0" smtClean="0"/>
              <a:t> to hurry to, with no apparent direction. </a:t>
            </a:r>
          </a:p>
          <a:p>
            <a:r>
              <a:rPr lang="en-CA" baseline="0" dirty="0" smtClean="0"/>
              <a:t>The life we have here is full of contradictions. </a:t>
            </a:r>
          </a:p>
          <a:p>
            <a:endParaRPr lang="en-CA" baseline="0" dirty="0" smtClean="0"/>
          </a:p>
          <a:p>
            <a:r>
              <a:rPr lang="en-CA" baseline="0" dirty="0" smtClean="0"/>
              <a:t>What does this look like when we strip away man. Everyone going in a different direction. It is near impossible to see the right way!</a:t>
            </a:r>
          </a:p>
          <a:p>
            <a:r>
              <a:rPr lang="en-CA" baseline="0" dirty="0" smtClean="0"/>
              <a:t>Buy and sell, </a:t>
            </a:r>
          </a:p>
          <a:p>
            <a:r>
              <a:rPr lang="en-CA" baseline="0" dirty="0" smtClean="0"/>
              <a:t>consume and acquire, go here, go there.</a:t>
            </a:r>
          </a:p>
          <a:p>
            <a:r>
              <a:rPr lang="en-CA" baseline="0" dirty="0" smtClean="0"/>
              <a:t>{Click}</a:t>
            </a:r>
          </a:p>
          <a:p>
            <a:r>
              <a:rPr lang="en-CA" baseline="0" dirty="0" smtClean="0"/>
              <a:t>When as much of man’s creation is taken away then we can see the Truth.</a:t>
            </a:r>
          </a:p>
          <a:p>
            <a:endParaRPr lang="en-CA" baseline="0" dirty="0" smtClean="0"/>
          </a:p>
          <a:p>
            <a:pPr marL="0" marR="0" indent="0" algn="l" defTabSz="914400" rtl="0" eaLnBrk="0" fontAlgn="base" latinLnBrk="0" hangingPunct="0">
              <a:lnSpc>
                <a:spcPct val="100000"/>
              </a:lnSpc>
              <a:spcBef>
                <a:spcPct val="0"/>
              </a:spcBef>
              <a:spcAft>
                <a:spcPts val="600"/>
              </a:spcAft>
              <a:buClrTx/>
              <a:buSzTx/>
              <a:buFontTx/>
              <a:buNone/>
              <a:tabLst/>
              <a:defRPr/>
            </a:pPr>
            <a:r>
              <a:rPr lang="en-CA" sz="1300" kern="1200" dirty="0" smtClean="0">
                <a:solidFill>
                  <a:schemeClr val="tx1"/>
                </a:solidFill>
                <a:latin typeface="Arial" pitchFamily="34" charset="0"/>
                <a:ea typeface="+mn-ea"/>
                <a:cs typeface="Arial" pitchFamily="34" charset="0"/>
              </a:rPr>
              <a:t>The heavens declare the glory of  God; And the firmament shows His handiwork. </a:t>
            </a:r>
          </a:p>
          <a:p>
            <a:pPr marL="0" marR="0" indent="0" algn="l" defTabSz="914400" rtl="0" eaLnBrk="0" fontAlgn="base" latinLnBrk="0" hangingPunct="0">
              <a:lnSpc>
                <a:spcPct val="100000"/>
              </a:lnSpc>
              <a:spcBef>
                <a:spcPct val="0"/>
              </a:spcBef>
              <a:spcAft>
                <a:spcPts val="600"/>
              </a:spcAft>
              <a:buClrTx/>
              <a:buSzTx/>
              <a:buFontTx/>
              <a:buNone/>
              <a:tabLst/>
              <a:defRPr/>
            </a:pPr>
            <a:r>
              <a:rPr lang="en-CA" sz="1300" kern="1200" dirty="0" smtClean="0">
                <a:solidFill>
                  <a:schemeClr val="tx1"/>
                </a:solidFill>
                <a:latin typeface="Arial" pitchFamily="34" charset="0"/>
                <a:ea typeface="+mn-ea"/>
                <a:cs typeface="Arial" pitchFamily="34" charset="0"/>
              </a:rPr>
              <a:t>We are going to go</a:t>
            </a:r>
            <a:r>
              <a:rPr lang="en-CA" sz="1300" kern="1200" baseline="0" dirty="0" smtClean="0">
                <a:solidFill>
                  <a:schemeClr val="tx1"/>
                </a:solidFill>
                <a:latin typeface="Arial" pitchFamily="34" charset="0"/>
                <a:ea typeface="+mn-ea"/>
                <a:cs typeface="Arial" pitchFamily="34" charset="0"/>
              </a:rPr>
              <a:t> on a long journey to get to this river.</a:t>
            </a:r>
            <a:endParaRPr lang="en-CA" sz="1300" kern="1200" dirty="0" smtClean="0">
              <a:solidFill>
                <a:schemeClr val="tx1"/>
              </a:solidFill>
              <a:latin typeface="Arial" pitchFamily="34" charset="0"/>
              <a:ea typeface="+mn-ea"/>
              <a:cs typeface="Arial" pitchFamily="34" charset="0"/>
            </a:endParaRP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take</a:t>
            </a:r>
            <a:r>
              <a:rPr lang="en-CA" baseline="0" dirty="0" smtClean="0"/>
              <a:t> the example and Warning from the nation of Israel.</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61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62</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Restoration to a relationship to Yahweh</a:t>
            </a:r>
            <a:r>
              <a:rPr lang="en-US" baseline="0" dirty="0" smtClean="0"/>
              <a:t> based on a covenant. </a:t>
            </a:r>
          </a:p>
          <a:p>
            <a:pPr>
              <a:spcBef>
                <a:spcPts val="0"/>
              </a:spcBef>
              <a:defRPr/>
            </a:pPr>
            <a:r>
              <a:rPr lang="en-US" baseline="0" dirty="0" smtClean="0"/>
              <a:t>Restore to a relationship with Yahweh that is like a marriage.</a:t>
            </a: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63</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They searched out false gods and embraced</a:t>
            </a:r>
            <a:r>
              <a:rPr lang="en-US" baseline="0" dirty="0" smtClean="0"/>
              <a:t> false doctrine</a:t>
            </a:r>
            <a:endParaRPr lang="en-US" dirty="0" smtClean="0"/>
          </a:p>
          <a:p>
            <a:pPr>
              <a:spcBef>
                <a:spcPts val="0"/>
              </a:spcBef>
              <a:defRPr/>
            </a:pPr>
            <a:r>
              <a:rPr lang="en-US" dirty="0" smtClean="0"/>
              <a:t>They</a:t>
            </a:r>
            <a:r>
              <a:rPr lang="en-US" baseline="0" dirty="0" smtClean="0"/>
              <a:t> grew Proud</a:t>
            </a:r>
          </a:p>
          <a:p>
            <a:pPr>
              <a:spcBef>
                <a:spcPts val="0"/>
              </a:spcBef>
              <a:defRPr/>
            </a:pPr>
            <a:r>
              <a:rPr lang="en-US" baseline="0" dirty="0" smtClean="0"/>
              <a:t>They forgot their beginning</a:t>
            </a:r>
          </a:p>
          <a:p>
            <a:pPr>
              <a:spcBef>
                <a:spcPts val="0"/>
              </a:spcBef>
              <a:defRPr/>
            </a:pPr>
            <a:r>
              <a:rPr lang="en-US" baseline="0" dirty="0" smtClean="0"/>
              <a:t>They were weak in understanding</a:t>
            </a:r>
          </a:p>
          <a:p>
            <a:pPr>
              <a:spcBef>
                <a:spcPts val="0"/>
              </a:spcBef>
              <a:defRPr/>
            </a:pPr>
            <a:endParaRPr lang="en-US" baseline="0" dirty="0" smtClean="0"/>
          </a:p>
          <a:p>
            <a:pPr>
              <a:spcBef>
                <a:spcPts val="0"/>
              </a:spcBef>
              <a:defRPr/>
            </a:pPr>
            <a:r>
              <a:rPr lang="en-US" baseline="0" dirty="0" smtClean="0"/>
              <a:t>When one looks to another god, another truth,</a:t>
            </a:r>
          </a:p>
          <a:p>
            <a:pPr>
              <a:spcBef>
                <a:spcPts val="0"/>
              </a:spcBef>
              <a:defRPr/>
            </a:pPr>
            <a:r>
              <a:rPr lang="en-US" baseline="0" dirty="0" smtClean="0"/>
              <a:t>And one departs from the one they are covenanted to the language of Yahweh is strong.</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64</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Other ways seem better</a:t>
            </a:r>
          </a:p>
          <a:p>
            <a:pPr>
              <a:spcBef>
                <a:spcPts val="0"/>
              </a:spcBef>
              <a:defRPr/>
            </a:pPr>
            <a:r>
              <a:rPr lang="en-US" dirty="0" smtClean="0"/>
              <a:t>Happier</a:t>
            </a:r>
          </a:p>
          <a:p>
            <a:pPr>
              <a:spcBef>
                <a:spcPts val="0"/>
              </a:spcBef>
              <a:defRPr/>
            </a:pPr>
            <a:r>
              <a:rPr lang="en-US" dirty="0" smtClean="0"/>
              <a:t>Prosperous</a:t>
            </a:r>
          </a:p>
          <a:p>
            <a:pPr>
              <a:spcBef>
                <a:spcPts val="0"/>
              </a:spcBef>
              <a:defRPr/>
            </a:pP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65</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How did they fall into this state? </a:t>
            </a:r>
          </a:p>
          <a:p>
            <a:pPr>
              <a:spcBef>
                <a:spcPts val="0"/>
              </a:spcBef>
              <a:defRPr/>
            </a:pPr>
            <a:r>
              <a:rPr lang="en-US" dirty="0" smtClean="0"/>
              <a:t>They</a:t>
            </a:r>
            <a:r>
              <a:rPr lang="en-US" baseline="0" dirty="0" smtClean="0"/>
              <a:t> turned from Yahweh to worship false gods.</a:t>
            </a:r>
          </a:p>
          <a:p>
            <a:pPr>
              <a:spcBef>
                <a:spcPts val="0"/>
              </a:spcBef>
              <a:defRPr/>
            </a:pPr>
            <a:r>
              <a:rPr lang="en-US" baseline="0" dirty="0" smtClean="0"/>
              <a:t>They became proud of their beauty and desired others over the one that is their husband.</a:t>
            </a: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66</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They</a:t>
            </a:r>
            <a:r>
              <a:rPr lang="en-US" baseline="0" dirty="0" smtClean="0"/>
              <a:t> did not remember their first love, they sought joy and happiness elsewhere.</a:t>
            </a:r>
          </a:p>
          <a:p>
            <a:pPr>
              <a:spcBef>
                <a:spcPts val="0"/>
              </a:spcBef>
              <a:defRPr/>
            </a:pPr>
            <a:r>
              <a:rPr lang="en-US" baseline="0" dirty="0" smtClean="0"/>
              <a:t>They forgot the one they loved!</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67</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They forgot the one</a:t>
            </a:r>
            <a:r>
              <a:rPr lang="en-US" baseline="0" dirty="0" smtClean="0"/>
              <a:t> truth. </a:t>
            </a:r>
          </a:p>
          <a:p>
            <a:pPr>
              <a:spcBef>
                <a:spcPts val="0"/>
              </a:spcBef>
              <a:defRPr/>
            </a:pPr>
            <a:r>
              <a:rPr lang="en-US" baseline="0" dirty="0" smtClean="0"/>
              <a:t>Modifying it until it had no resemblance to the word of Yahweh. </a:t>
            </a:r>
          </a:p>
          <a:p>
            <a:pPr>
              <a:spcBef>
                <a:spcPts val="0"/>
              </a:spcBef>
              <a:defRPr/>
            </a:pPr>
            <a:r>
              <a:rPr lang="en-US" baseline="0" dirty="0" smtClean="0"/>
              <a:t>Changing the truth to justify their actions.</a:t>
            </a:r>
          </a:p>
          <a:p>
            <a:pPr>
              <a:spcBef>
                <a:spcPts val="0"/>
              </a:spcBef>
              <a:defRPr/>
            </a:pPr>
            <a:r>
              <a:rPr lang="en-US" baseline="0" dirty="0" smtClean="0"/>
              <a:t>Justifying their acts of adultery.</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69</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The</a:t>
            </a:r>
            <a:r>
              <a:rPr lang="en-US" baseline="0" dirty="0" smtClean="0"/>
              <a:t> people were lost and turned to another, forsaken Yahweh. </a:t>
            </a:r>
          </a:p>
          <a:p>
            <a:pPr>
              <a:spcBef>
                <a:spcPts val="0"/>
              </a:spcBef>
              <a:defRPr/>
            </a:pPr>
            <a:r>
              <a:rPr lang="en-US" baseline="0" dirty="0" smtClean="0"/>
              <a:t>Yahweh was willing to take them back, to forgive them.</a:t>
            </a:r>
          </a:p>
          <a:p>
            <a:pPr>
              <a:spcBef>
                <a:spcPts val="0"/>
              </a:spcBef>
              <a:defRPr/>
            </a:pPr>
            <a:r>
              <a:rPr lang="en-US" baseline="0" dirty="0" smtClean="0"/>
              <a:t>But they rejected him and his covenant with them</a:t>
            </a:r>
          </a:p>
          <a:p>
            <a:pPr>
              <a:spcBef>
                <a:spcPts val="0"/>
              </a:spcBef>
              <a:defRPr/>
            </a:pPr>
            <a:r>
              <a:rPr lang="en-US" baseline="0" dirty="0" smtClean="0"/>
              <a:t>He divorced them!</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70</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Restoration</a:t>
            </a:r>
            <a:r>
              <a:rPr lang="en-US" baseline="0" dirty="0" smtClean="0"/>
              <a:t> required a change in thought, action and desires.</a:t>
            </a:r>
          </a:p>
          <a:p>
            <a:pPr>
              <a:spcBef>
                <a:spcPts val="0"/>
              </a:spcBef>
              <a:defRPr/>
            </a:pPr>
            <a:r>
              <a:rPr lang="en-US" baseline="0" dirty="0" smtClean="0"/>
              <a:t>Just as the nation desired to return to their husband those we seek to restore must also have this same passion.</a:t>
            </a:r>
          </a:p>
          <a:p>
            <a:pPr>
              <a:spcBef>
                <a:spcPts val="0"/>
              </a:spcBef>
              <a:defRPr/>
            </a:pPr>
            <a:r>
              <a:rPr lang="en-US" baseline="0" dirty="0" smtClean="0"/>
              <a:t>How can we convince someone to return to their husband?</a:t>
            </a:r>
          </a:p>
          <a:p>
            <a:pPr>
              <a:spcBef>
                <a:spcPts val="0"/>
              </a:spcBef>
              <a:defRPr/>
            </a:pPr>
            <a:r>
              <a:rPr lang="en-US" baseline="0" dirty="0" smtClean="0"/>
              <a:t>How can we convince someone that it will be better than it is now?</a:t>
            </a:r>
          </a:p>
          <a:p>
            <a:pPr>
              <a:spcBef>
                <a:spcPts val="0"/>
              </a:spcBef>
              <a:defRPr/>
            </a:pPr>
            <a:r>
              <a:rPr lang="en-US" baseline="0" dirty="0" smtClean="0"/>
              <a:t>The realization to heed the watchman and to follow the shepherd</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71</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CA" sz="1300" kern="1200" dirty="0" smtClean="0">
                <a:solidFill>
                  <a:schemeClr val="tx1"/>
                </a:solidFill>
                <a:latin typeface="Arial" pitchFamily="34" charset="0"/>
                <a:ea typeface="+mn-ea"/>
                <a:cs typeface="Arial" pitchFamily="34" charset="0"/>
              </a:rPr>
              <a:t>Yahweh does not say here, “I will forgive her;” “I will restore her;” “I will receive her back again;” “I will again show her love and tenderness.” Much as these would have been, He says here much more. </a:t>
            </a:r>
          </a:p>
          <a:p>
            <a:pPr>
              <a:spcBef>
                <a:spcPts val="0"/>
              </a:spcBef>
              <a:defRPr/>
            </a:pPr>
            <a:r>
              <a:rPr lang="en-CA" sz="1300" kern="1200" dirty="0" smtClean="0">
                <a:solidFill>
                  <a:schemeClr val="tx1"/>
                </a:solidFill>
                <a:latin typeface="Arial" pitchFamily="34" charset="0"/>
                <a:ea typeface="+mn-ea"/>
                <a:cs typeface="Arial" pitchFamily="34" charset="0"/>
              </a:rPr>
              <a:t>He so blots out, forgets, abolishes all memory of the past, that He speaks only of the future, of the new betrothal, as if it were the first espousal of a virgin. Hereafter God would make her wholly His, and become wholly hers, by a union nearer and closer than the closest bond of parent and child, that, whereby they are “no more twain, but one flesh;” </a:t>
            </a:r>
          </a:p>
          <a:p>
            <a:pPr>
              <a:spcBef>
                <a:spcPts val="0"/>
              </a:spcBef>
              <a:defRPr/>
            </a:pPr>
            <a:endParaRPr lang="en-CA" sz="1300" kern="1200" dirty="0" smtClean="0">
              <a:solidFill>
                <a:schemeClr val="tx1"/>
              </a:solidFill>
              <a:latin typeface="Arial" pitchFamily="34" charset="0"/>
              <a:ea typeface="+mn-ea"/>
              <a:cs typeface="Arial" pitchFamily="34" charset="0"/>
            </a:endParaRPr>
          </a:p>
          <a:p>
            <a:pPr>
              <a:spcBef>
                <a:spcPts val="0"/>
              </a:spcBef>
              <a:defRPr/>
            </a:pPr>
            <a:r>
              <a:rPr lang="en-CA" sz="1300" kern="1200" dirty="0" smtClean="0">
                <a:solidFill>
                  <a:schemeClr val="tx1"/>
                </a:solidFill>
                <a:latin typeface="Arial" pitchFamily="34" charset="0"/>
                <a:ea typeface="+mn-ea"/>
                <a:cs typeface="Arial" pitchFamily="34" charset="0"/>
              </a:rPr>
              <a:t>THE</a:t>
            </a:r>
            <a:r>
              <a:rPr lang="en-CA" sz="1300" kern="1200" baseline="0" dirty="0" smtClean="0">
                <a:solidFill>
                  <a:schemeClr val="tx1"/>
                </a:solidFill>
                <a:latin typeface="Arial" pitchFamily="34" charset="0"/>
                <a:ea typeface="+mn-ea"/>
                <a:cs typeface="Arial" pitchFamily="34" charset="0"/>
              </a:rPr>
              <a:t> GRACE OF YAHWEH</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a:t>
            </a:r>
            <a:r>
              <a:rPr lang="en-CA" baseline="0" dirty="0" smtClean="0"/>
              <a:t> are at 35Degrees lat, and will be about 62 degrees Lat.  A journey of 10,000 miles from here.</a:t>
            </a:r>
          </a:p>
          <a:p>
            <a:r>
              <a:rPr lang="en-CA" baseline="0" dirty="0" smtClean="0"/>
              <a:t>About as far as most of use have ever traveled.</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72</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All these characteristics</a:t>
            </a:r>
            <a:r>
              <a:rPr lang="en-US" baseline="0" dirty="0" smtClean="0"/>
              <a:t> that one desires in a spouse, those that many have searched the world for in a lover while ignoring Yahweh’s word can be lead back by an observant watchman and a good shepherd that  both know the will of Yahweh, are faithful to his covenant, and the one truth.</a:t>
            </a: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73</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Yahweh is faithful to those that are his.</a:t>
            </a:r>
          </a:p>
          <a:p>
            <a:pPr>
              <a:spcBef>
                <a:spcPts val="0"/>
              </a:spcBef>
              <a:defRPr/>
            </a:pPr>
            <a:r>
              <a:rPr lang="en-US" dirty="0" smtClean="0"/>
              <a:t>We</a:t>
            </a:r>
            <a:r>
              <a:rPr lang="en-US" baseline="0" dirty="0" smtClean="0"/>
              <a:t> must be faithful to him.</a:t>
            </a:r>
          </a:p>
          <a:p>
            <a:pPr>
              <a:spcBef>
                <a:spcPts val="0"/>
              </a:spcBef>
              <a:defRPr/>
            </a:pPr>
            <a:r>
              <a:rPr lang="en-US" baseline="0" dirty="0" smtClean="0"/>
              <a:t>This a call to remain faithful to him</a:t>
            </a:r>
          </a:p>
          <a:p>
            <a:pPr>
              <a:spcBef>
                <a:spcPts val="0"/>
              </a:spcBef>
              <a:defRPr/>
            </a:pPr>
            <a:r>
              <a:rPr lang="en-US" baseline="0" dirty="0" smtClean="0"/>
              <a:t>Paul's words of encouragement to us this day that we will do  the things commanded of us.</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74</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When</a:t>
            </a:r>
            <a:r>
              <a:rPr lang="en-US" baseline="0" dirty="0" smtClean="0"/>
              <a:t> Jesus comes to select his bide will he find that they have remained faithful.</a:t>
            </a:r>
          </a:p>
          <a:p>
            <a:pPr>
              <a:spcBef>
                <a:spcPts val="0"/>
              </a:spcBef>
              <a:defRPr/>
            </a:pPr>
            <a:r>
              <a:rPr lang="en-US" baseline="0" dirty="0" smtClean="0"/>
              <a:t>Restore the lost to be faithful to him</a:t>
            </a:r>
          </a:p>
          <a:p>
            <a:pPr>
              <a:spcBef>
                <a:spcPts val="0"/>
              </a:spcBef>
              <a:defRPr/>
            </a:pPr>
            <a:r>
              <a:rPr lang="en-US" baseline="0" dirty="0" smtClean="0"/>
              <a:t>We must not have turned to another</a:t>
            </a:r>
          </a:p>
          <a:p>
            <a:pPr>
              <a:spcBef>
                <a:spcPts val="0"/>
              </a:spcBef>
              <a:defRPr/>
            </a:pPr>
            <a:endParaRPr lang="en-US" baseline="0" dirty="0" smtClean="0"/>
          </a:p>
          <a:p>
            <a:pPr>
              <a:spcBef>
                <a:spcPts val="0"/>
              </a:spcBef>
              <a:defRPr/>
            </a:pP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75</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We must apply these to ourselves first</a:t>
            </a:r>
            <a:r>
              <a:rPr lang="en-US" baseline="0" dirty="0" smtClean="0"/>
              <a:t> </a:t>
            </a:r>
            <a:r>
              <a:rPr lang="en-US" dirty="0" smtClean="0"/>
              <a:t>and only then to those who we hope to warn as watchmen</a:t>
            </a:r>
            <a:r>
              <a:rPr lang="en-US" baseline="0" dirty="0" smtClean="0"/>
              <a:t> and gather as shepherds speaking the one truth</a:t>
            </a:r>
          </a:p>
          <a:p>
            <a:pPr>
              <a:spcBef>
                <a:spcPts val="0"/>
              </a:spcBef>
              <a:defRPr/>
            </a:pP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ts val="600"/>
              </a:spcAft>
              <a:buClrTx/>
              <a:buSzTx/>
              <a:buFontTx/>
              <a:buNone/>
              <a:tabLst/>
              <a:defRPr/>
            </a:pPr>
            <a:r>
              <a:rPr lang="en-US" dirty="0" smtClean="0"/>
              <a:t>We must apply these to ourselves and to those who we hope to warn as watchmen</a:t>
            </a:r>
            <a:r>
              <a:rPr lang="en-US" baseline="0" dirty="0" smtClean="0"/>
              <a:t> and gather as shepherds speaking the one truth of Yahweh</a:t>
            </a:r>
          </a:p>
          <a:p>
            <a:pPr marL="0" marR="0" indent="0" algn="l" defTabSz="914400" rtl="0" eaLnBrk="0" fontAlgn="base" latinLnBrk="0" hangingPunct="0">
              <a:lnSpc>
                <a:spcPct val="100000"/>
              </a:lnSpc>
              <a:spcBef>
                <a:spcPct val="0"/>
              </a:spcBef>
              <a:spcAft>
                <a:spcPts val="600"/>
              </a:spcAft>
              <a:buClrTx/>
              <a:buSzTx/>
              <a:buFontTx/>
              <a:buNone/>
              <a:tabLst/>
              <a:defRPr/>
            </a:pPr>
            <a:r>
              <a:rPr lang="en-US" baseline="0" dirty="0" smtClean="0"/>
              <a:t>Great responsibility </a:t>
            </a:r>
          </a:p>
          <a:p>
            <a:pPr marL="0" marR="0" indent="0" algn="l" defTabSz="914400" rtl="0" eaLnBrk="0" fontAlgn="base" latinLnBrk="0" hangingPunct="0">
              <a:lnSpc>
                <a:spcPct val="100000"/>
              </a:lnSpc>
              <a:spcBef>
                <a:spcPct val="0"/>
              </a:spcBef>
              <a:spcAft>
                <a:spcPts val="600"/>
              </a:spcAft>
              <a:buClrTx/>
              <a:buSzTx/>
              <a:buFontTx/>
              <a:buNone/>
              <a:tabLst/>
              <a:defRPr/>
            </a:pPr>
            <a:endParaRPr lang="en-US"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76</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A" dirty="0" smtClean="0"/>
              <a:t>How do we feel when we witness personal</a:t>
            </a:r>
            <a:r>
              <a:rPr lang="en-CA" baseline="0" dirty="0" smtClean="0"/>
              <a:t> adultery? </a:t>
            </a:r>
          </a:p>
          <a:p>
            <a:r>
              <a:rPr lang="en-CA" baseline="0" dirty="0" smtClean="0"/>
              <a:t>Do we listen to their cries that there is no joy in their marriage and seek to change it?</a:t>
            </a:r>
          </a:p>
          <a:p>
            <a:r>
              <a:rPr lang="en-CA" baseline="0" dirty="0" smtClean="0"/>
              <a:t>Do we step in before it is too late?</a:t>
            </a:r>
          </a:p>
          <a:p>
            <a:r>
              <a:rPr lang="en-CA" baseline="0" dirty="0" smtClean="0"/>
              <a:t>Do we provide spiritual council!</a:t>
            </a:r>
          </a:p>
          <a:p>
            <a:r>
              <a:rPr lang="en-CA" baseline="0" dirty="0" smtClean="0"/>
              <a:t>Do we listen when they desire to be with someone else?</a:t>
            </a:r>
          </a:p>
          <a:p>
            <a:r>
              <a:rPr lang="en-CA" baseline="0" dirty="0" smtClean="0"/>
              <a:t>How far should we go to stop them from making a mistake that cannot be undone?</a:t>
            </a:r>
          </a:p>
          <a:p>
            <a:endParaRPr lang="en-CA" baseline="0" dirty="0" smtClean="0"/>
          </a:p>
          <a:p>
            <a:r>
              <a:rPr lang="en-CA" baseline="0" dirty="0" smtClean="0"/>
              <a:t>Do we warn, council, to change the path they are on. </a:t>
            </a:r>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77</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CA" baseline="0" dirty="0" smtClean="0"/>
              <a:t>If we can look the other way on personal adultery what excuse do we have to council against spiritual adultery?</a:t>
            </a:r>
          </a:p>
          <a:p>
            <a:r>
              <a:rPr lang="en-CA" baseline="0" dirty="0" smtClean="0"/>
              <a:t>It is the responsibility of the watchmen and shepherds to warn when someone moves away from Yahweh’s truth to another doctrine</a:t>
            </a:r>
          </a:p>
          <a:p>
            <a:r>
              <a:rPr lang="en-CA" baseline="0" dirty="0" smtClean="0"/>
              <a:t>Yahweh’s truth has not changed, it will not change, we cannot change it!</a:t>
            </a:r>
          </a:p>
          <a:p>
            <a:r>
              <a:rPr lang="en-CA" baseline="0" dirty="0" smtClean="0"/>
              <a:t>We must follow His way, His path</a:t>
            </a:r>
          </a:p>
          <a:p>
            <a:r>
              <a:rPr lang="en-CA" baseline="0" dirty="0" smtClean="0"/>
              <a:t>We must fellowship with those that also follow his way, His path.</a:t>
            </a:r>
          </a:p>
          <a:p>
            <a:r>
              <a:rPr lang="en-CA" baseline="0" dirty="0" smtClean="0"/>
              <a:t>To fellowship others will lead us down a different path, along a different way.</a:t>
            </a:r>
          </a:p>
          <a:p>
            <a:r>
              <a:rPr lang="en-CA" baseline="0" dirty="0" smtClean="0"/>
              <a:t>If we stay on his path we know where it will lead</a:t>
            </a:r>
          </a:p>
          <a:p>
            <a:r>
              <a:rPr lang="en-CA" baseline="0" dirty="0" smtClean="0"/>
              <a:t>We know not where all the other paths lead, but they will not lead us to him!</a:t>
            </a:r>
          </a:p>
          <a:p>
            <a:endParaRPr lang="en-CA" baseline="0" dirty="0" smtClean="0"/>
          </a:p>
          <a:p>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78</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a:t>
            </a:r>
            <a:r>
              <a:rPr lang="en-CA" baseline="0" dirty="0" smtClean="0"/>
              <a:t> has been thousands of hours spent looking at the Amended and UA08 separation. I am not and I suspect there is no one that is fully briefed on all the discussions and reasons for the change to the original doctrine. But much emotion has been added to the discussions, it has divided ecclesia’s and families.</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80</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a:t>
            </a:r>
            <a:r>
              <a:rPr lang="en-CA" baseline="0" dirty="0" smtClean="0"/>
              <a:t> is but one clause, the first clause, in the document that is not the truth. There are many more clauses that I am sure cause each of you concern for the truth. But only one false statement is needed to cast the whole aside as a false document. The same test that is used with the scriptures.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81</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concern</a:t>
            </a:r>
            <a:r>
              <a:rPr lang="en-CA" baseline="0" dirty="0" smtClean="0"/>
              <a:t> of who will be raised for judgment was a open question at one time. But the interpretation has slowly changed over the past 100 years and more rapidly in the last 20 years. It has changed from:</a:t>
            </a:r>
          </a:p>
          <a:p>
            <a:r>
              <a:rPr lang="en-CA" baseline="0" dirty="0" smtClean="0"/>
              <a:t>Yahweh could raise people according to His wishes to do as he pleases with them. </a:t>
            </a:r>
          </a:p>
          <a:p>
            <a:r>
              <a:rPr lang="en-CA" baseline="0" dirty="0" smtClean="0"/>
              <a:t>TO </a:t>
            </a:r>
          </a:p>
          <a:p>
            <a:r>
              <a:rPr lang="en-CA" baseline="0" dirty="0" smtClean="0"/>
              <a:t>Yahweh will raise up everyone that has knowledge of His purpose to stand before the bridegroom along side his bride!</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 will venture into an area that</a:t>
            </a:r>
            <a:r>
              <a:rPr lang="en-CA" baseline="0" dirty="0" smtClean="0"/>
              <a:t> none are familiar with. We will rely on the guidance of those that have the experience, those that have traveled these waters before us. </a:t>
            </a:r>
          </a:p>
          <a:p>
            <a:r>
              <a:rPr lang="en-CA" baseline="0" dirty="0" smtClean="0"/>
              <a:t>In effect the shepherds and watchmen must lead and protect us for the next three weeks.</a:t>
            </a:r>
          </a:p>
          <a:p>
            <a:r>
              <a:rPr lang="en-CA" baseline="0" dirty="0" smtClean="0"/>
              <a:t>The river is 600Km long</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True but this</a:t>
            </a:r>
            <a:r>
              <a:rPr lang="en-CA" baseline="0" dirty="0" smtClean="0"/>
              <a:t> has nothing to do with the new doctrine!</a:t>
            </a:r>
          </a:p>
          <a:p>
            <a:r>
              <a:rPr lang="en-CA" baseline="0" dirty="0" smtClean="0"/>
              <a:t>Nothing to do with the question of whether those outside covenant relationship, those not espoused to the bridegroom will stand before him with those that are!</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83</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By his own words, for the bridegroom to gather those that are not espoused</a:t>
            </a:r>
            <a:r>
              <a:rPr lang="en-CA" baseline="0" dirty="0" smtClean="0"/>
              <a:t> to him along with those that are to examine them would be adultery</a:t>
            </a:r>
            <a:r>
              <a:rPr lang="en-CA" baseline="0" dirty="0" smtClean="0"/>
              <a:t>! </a:t>
            </a:r>
          </a:p>
          <a:p>
            <a:r>
              <a:rPr lang="en-CA" baseline="0" dirty="0" smtClean="0"/>
              <a:t>I hope from the last two sessions you can see that to bring a women who is not espoused to the bridegroom to the wedding chamber to consummate the relationship would be adultery!</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84</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Now that the “question” has changed it is no longer a question to be pondered!</a:t>
            </a:r>
            <a:r>
              <a:rPr lang="en-CA" baseline="0" dirty="0" smtClean="0"/>
              <a:t> </a:t>
            </a:r>
          </a:p>
          <a:p>
            <a:r>
              <a:rPr lang="en-CA" baseline="0" dirty="0" smtClean="0"/>
              <a:t>It is false doctrine!</a:t>
            </a:r>
            <a:endParaRPr lang="en-CA" dirty="0" smtClean="0"/>
          </a:p>
          <a:p>
            <a:r>
              <a:rPr lang="en-CA" dirty="0" smtClean="0"/>
              <a:t>The bridegroom</a:t>
            </a:r>
            <a:r>
              <a:rPr lang="en-CA" baseline="0" dirty="0" smtClean="0"/>
              <a:t> gathers those that are his.</a:t>
            </a:r>
          </a:p>
          <a:p>
            <a:r>
              <a:rPr lang="en-CA" baseline="0" dirty="0" smtClean="0"/>
              <a:t>What does that mean?</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85</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Three lies that lead to what?</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87</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What were the results of the nation of Israel when she adopted</a:t>
            </a:r>
            <a:r>
              <a:rPr lang="en-CA" baseline="0" dirty="0" smtClean="0"/>
              <a:t> the false doctrine of the nations around her?</a:t>
            </a:r>
          </a:p>
          <a:p>
            <a:r>
              <a:rPr lang="en-CA" baseline="0" dirty="0" smtClean="0"/>
              <a:t>She was put away!</a:t>
            </a:r>
          </a:p>
          <a:p>
            <a:r>
              <a:rPr lang="en-CA" baseline="0" dirty="0" smtClean="0"/>
              <a:t>She became unfaithful</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88</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a few simple words, the heart felt</a:t>
            </a:r>
            <a:r>
              <a:rPr lang="en-CA" baseline="0" dirty="0" smtClean="0"/>
              <a:t> desires of Paul to us, </a:t>
            </a:r>
          </a:p>
          <a:p>
            <a:r>
              <a:rPr lang="en-CA" baseline="0" dirty="0" smtClean="0"/>
              <a:t>Flee Idolatry, </a:t>
            </a:r>
          </a:p>
          <a:p>
            <a:r>
              <a:rPr lang="en-CA" baseline="0" dirty="0" smtClean="0"/>
              <a:t>Remain Faithful</a:t>
            </a:r>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89</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D50A6-80EB-451C-B9ED-FC8E7B9DBADE}" type="slidenum">
              <a:rPr lang="en-US"/>
              <a:pPr>
                <a:defRPr/>
              </a:pPr>
              <a:t>90</a:t>
            </a:fld>
            <a:endParaRPr lang="en-US" dirty="0"/>
          </a:p>
        </p:txBody>
      </p:sp>
      <p:sp>
        <p:nvSpPr>
          <p:cNvPr id="28675"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ln/>
        </p:spPr>
        <p:txBody>
          <a:bodyPr/>
          <a:lstStyle/>
          <a:p>
            <a:pPr>
              <a:spcBef>
                <a:spcPts val="0"/>
              </a:spcBef>
              <a:defRPr/>
            </a:pPr>
            <a:r>
              <a:rPr lang="en-US" dirty="0" smtClean="0"/>
              <a:t>After the consummation</a:t>
            </a:r>
            <a:r>
              <a:rPr lang="en-US" baseline="0" dirty="0" smtClean="0"/>
              <a:t>, the intimate relationship being established between the bride and the bridegroom where we are examined for our preparation. </a:t>
            </a:r>
          </a:p>
          <a:p>
            <a:pPr>
              <a:spcBef>
                <a:spcPts val="0"/>
              </a:spcBef>
              <a:defRPr/>
            </a:pPr>
            <a:r>
              <a:rPr lang="en-US" baseline="0" dirty="0" smtClean="0"/>
              <a:t>If we have remained faithful only to him, where his grace will overlook our blemishes, we maybe found worthy to enter the marriage feast and seal our marriage and share the final cup of wine with our groom.</a:t>
            </a:r>
            <a:endParaRPr lang="en-US" dirty="0" smtClean="0"/>
          </a:p>
          <a:p>
            <a:pPr>
              <a:spcBef>
                <a:spcPts val="0"/>
              </a:spcBef>
              <a:defRPr/>
            </a:pPr>
            <a:r>
              <a:rPr lang="en-US" dirty="0" smtClean="0"/>
              <a:t>The</a:t>
            </a:r>
            <a:r>
              <a:rPr lang="en-US" baseline="0" dirty="0" smtClean="0"/>
              <a:t> goal for us and those we hope to restore is to take part in the marriage supper of the lamb.</a:t>
            </a:r>
          </a:p>
          <a:p>
            <a:pPr>
              <a:spcBef>
                <a:spcPts val="0"/>
              </a:spcBef>
              <a:defRPr/>
            </a:pPr>
            <a:r>
              <a:rPr lang="en-US" baseline="0" dirty="0" smtClean="0"/>
              <a:t>When the Grace of Yahweh has been granted to those the have remained faithful to his son the bridegroom.</a:t>
            </a:r>
          </a:p>
          <a:p>
            <a:pPr>
              <a:spcBef>
                <a:spcPts val="0"/>
              </a:spcBef>
              <a:defRPr/>
            </a:pPr>
            <a:r>
              <a:rPr lang="en-US" baseline="0" dirty="0" smtClean="0"/>
              <a:t>Where HIS grace covers the flaws and imperfections, making the wedding garments white and proper to sit at table at the marriage supper of his Son.</a:t>
            </a:r>
          </a:p>
          <a:p>
            <a:pPr>
              <a:spcBef>
                <a:spcPts val="0"/>
              </a:spcBef>
              <a:defRPr/>
            </a:pPr>
            <a:r>
              <a:rPr lang="en-US" baseline="0" dirty="0" smtClean="0"/>
              <a:t>The revelation concludes with the words “These are the true sayings of Yahweh” </a:t>
            </a:r>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 remember we have come out</a:t>
            </a:r>
            <a:r>
              <a:rPr lang="en-CA" baseline="0" dirty="0" smtClean="0"/>
              <a:t> from the city. We have chosen to set up our tent with Yahweh</a:t>
            </a:r>
          </a:p>
          <a:p>
            <a:r>
              <a:rPr lang="en-CA" baseline="0" dirty="0" smtClean="0"/>
              <a:t>Our desire is to reside with Him</a:t>
            </a:r>
          </a:p>
          <a:p>
            <a:r>
              <a:rPr lang="en-CA" baseline="0" dirty="0" smtClean="0"/>
              <a:t>Let us surround ourselves with the His peace. </a:t>
            </a:r>
          </a:p>
          <a:p>
            <a:r>
              <a:rPr lang="en-CA" baseline="0" dirty="0" smtClean="0"/>
              <a:t>Let our watchman and shepherds do their duty to keep us save</a:t>
            </a:r>
          </a:p>
          <a:p>
            <a:r>
              <a:rPr lang="en-CA" baseline="0" dirty="0" smtClean="0"/>
              <a:t>Let us only turn to his word of TRUTH for our instructions and guidance</a:t>
            </a:r>
          </a:p>
          <a:p>
            <a:r>
              <a:rPr lang="en-CA" baseline="0" dirty="0" smtClean="0"/>
              <a:t>Let us remain faithful to our covenant</a:t>
            </a:r>
          </a:p>
          <a:p>
            <a:r>
              <a:rPr lang="en-CA" baseline="0" dirty="0" smtClean="0"/>
              <a:t>So that the Bridegroom will find us faithful</a:t>
            </a:r>
          </a:p>
          <a:p>
            <a:r>
              <a:rPr lang="en-CA" baseline="0" dirty="0" smtClean="0"/>
              <a:t>Our duty is to prepare ourselves to be ready for the final sound of the shofar</a:t>
            </a:r>
          </a:p>
          <a:p>
            <a:r>
              <a:rPr lang="en-CA" baseline="0" dirty="0" smtClean="0"/>
              <a:t>{Click Shofar}</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91</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6BB23-AB0D-4B48-B81A-0C42B3B44E20}" type="slidenum">
              <a:rPr lang="en-US"/>
              <a:pPr>
                <a:defRPr/>
              </a:pPr>
              <a:t>92</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a:lnSpc>
                <a:spcPct val="90000"/>
              </a:lnSpc>
            </a:pPr>
            <a:r>
              <a:rPr lang="en-US" sz="1000" dirty="0" smtClean="0"/>
              <a:t>OPENING SLIDE</a:t>
            </a:r>
          </a:p>
          <a:p>
            <a:pPr>
              <a:lnSpc>
                <a:spcPct val="90000"/>
              </a:lnSpc>
            </a:pPr>
            <a:endParaRPr lang="en-US" sz="10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Once</a:t>
            </a:r>
            <a:r>
              <a:rPr lang="en-CA" baseline="0" dirty="0" smtClean="0"/>
              <a:t> the plane leaves there is no turning back, the only way home is down river!</a:t>
            </a:r>
          </a:p>
          <a:p>
            <a:r>
              <a:rPr lang="en-CA" baseline="0" dirty="0" smtClean="0"/>
              <a:t>Whatever we have with is. That is all we can depend on. </a:t>
            </a:r>
            <a:endParaRPr lang="en-CA" dirty="0"/>
          </a:p>
        </p:txBody>
      </p:sp>
      <p:sp>
        <p:nvSpPr>
          <p:cNvPr id="4" name="Slide Number Placeholder 3"/>
          <p:cNvSpPr>
            <a:spLocks noGrp="1"/>
          </p:cNvSpPr>
          <p:nvPr>
            <p:ph type="sldNum" sz="quarter" idx="10"/>
          </p:nvPr>
        </p:nvSpPr>
        <p:spPr/>
        <p:txBody>
          <a:bodyPr/>
          <a:lstStyle/>
          <a:p>
            <a:pPr>
              <a:defRPr/>
            </a:pPr>
            <a:fld id="{5EFFDFC3-2F4A-41BB-B0DA-A7B5297FC30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478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dirty="0">
                  <a:latin typeface="Tahoma" charset="0"/>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dirty="0">
                  <a:latin typeface="Tahoma" charset="0"/>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dirty="0">
                  <a:latin typeface="Tahoma" charset="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dirty="0">
                  <a:latin typeface="Tahoma" charset="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dirty="0">
                <a:latin typeface="Tahoma" charset="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dirty="0">
                <a:latin typeface="Tahoma" charset="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dirty="0">
                <a:latin typeface="Tahoma" charset="0"/>
                <a:cs typeface="+mn-cs"/>
              </a:endParaRPr>
            </a:p>
          </p:txBody>
        </p:sp>
      </p:grpSp>
      <p:sp>
        <p:nvSpPr>
          <p:cNvPr id="10252" name="Rectangle 12"/>
          <p:cNvSpPr>
            <a:spLocks noGrp="1" noChangeArrowheads="1"/>
          </p:cNvSpPr>
          <p:nvPr>
            <p:ph type="ctrTitle"/>
          </p:nvPr>
        </p:nvSpPr>
        <p:spPr>
          <a:xfrm>
            <a:off x="990600" y="838200"/>
            <a:ext cx="7772400" cy="1143000"/>
          </a:xfrm>
        </p:spPr>
        <p:txBody>
          <a:bodyPr/>
          <a:lstStyle>
            <a:lvl1pPr>
              <a:defRPr sz="4400"/>
            </a:lvl1pPr>
          </a:lstStyle>
          <a:p>
            <a:r>
              <a:rPr lang="en-US" dirty="0"/>
              <a:t>Click to edit Master title style</a:t>
            </a:r>
          </a:p>
        </p:txBody>
      </p:sp>
      <p:sp>
        <p:nvSpPr>
          <p:cNvPr id="10253" name="Rectangle 13"/>
          <p:cNvSpPr>
            <a:spLocks noGrp="1" noChangeArrowheads="1"/>
          </p:cNvSpPr>
          <p:nvPr>
            <p:ph type="subTitle" idx="1"/>
          </p:nvPr>
        </p:nvSpPr>
        <p:spPr>
          <a:xfrm>
            <a:off x="1066800" y="2895600"/>
            <a:ext cx="6400800" cy="1752600"/>
          </a:xfrm>
        </p:spPr>
        <p:txBody>
          <a:bodyPr/>
          <a:lstStyle>
            <a:lvl1pPr marL="0" indent="0">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dirty="0"/>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dirty="0"/>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80C985C0-AD95-418D-8219-0C1B7244D41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1BAA664D-9F2F-40C2-9B3D-A7E80F401B9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6113" y="304800"/>
            <a:ext cx="1947862"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304800"/>
            <a:ext cx="5692775"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CD4E9C21-2386-4CD0-A601-32AFCEFF53F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bwMode="auto">
          <a:xfrm>
            <a:off x="0" y="0"/>
            <a:ext cx="9144000" cy="3162300"/>
          </a:xfrm>
          <a:prstGeom prst="rect">
            <a:avLst/>
          </a:prstGeom>
          <a:solidFill>
            <a:schemeClr val="bg1"/>
          </a:solidFill>
          <a:ln w="9525" cap="flat" cmpd="sng" algn="ctr">
            <a:noFill/>
            <a:prstDash val="solid"/>
            <a:miter lim="800000"/>
            <a:headEnd type="none" w="med" len="med"/>
            <a:tailEnd type="none" w="med" len="med"/>
          </a:ln>
          <a:effectLst/>
        </p:spPr>
        <p:txBody>
          <a:bodyPr wrap="none"/>
          <a:lstStyle/>
          <a:p>
            <a:pPr>
              <a:defRPr/>
            </a:pPr>
            <a:endParaRPr lang="en-US" dirty="0">
              <a:latin typeface="Tahoma" charset="0"/>
              <a:cs typeface="Arial" charset="0"/>
            </a:endParaRPr>
          </a:p>
        </p:txBody>
      </p:sp>
      <p:sp>
        <p:nvSpPr>
          <p:cNvPr id="3" name="Rectangle 11"/>
          <p:cNvSpPr>
            <a:spLocks noGrp="1" noChangeArrowheads="1"/>
          </p:cNvSpPr>
          <p:nvPr>
            <p:ph type="dt" sz="half" idx="10"/>
          </p:nvPr>
        </p:nvSpPr>
        <p:spPr/>
        <p:txBody>
          <a:bodyPr/>
          <a:lstStyle>
            <a:lvl1pPr>
              <a:defRPr/>
            </a:lvl1pPr>
          </a:lstStyle>
          <a:p>
            <a:pPr>
              <a:defRPr/>
            </a:pPr>
            <a:endParaRPr lang="en-US" dirty="0"/>
          </a:p>
        </p:txBody>
      </p:sp>
      <p:sp>
        <p:nvSpPr>
          <p:cNvPr id="4" name="Rectangle 12"/>
          <p:cNvSpPr>
            <a:spLocks noGrp="1" noChangeArrowheads="1"/>
          </p:cNvSpPr>
          <p:nvPr>
            <p:ph type="ftr" sz="quarter" idx="11"/>
          </p:nvPr>
        </p:nvSpPr>
        <p:spPr/>
        <p:txBody>
          <a:bodyPr/>
          <a:lstStyle>
            <a:lvl1pPr>
              <a:defRPr/>
            </a:lvl1pPr>
          </a:lstStyle>
          <a:p>
            <a:pPr>
              <a:defRPr/>
            </a:pPr>
            <a:endParaRPr lang="en-US" dirty="0"/>
          </a:p>
        </p:txBody>
      </p:sp>
      <p:sp>
        <p:nvSpPr>
          <p:cNvPr id="5" name="Rectangle 13"/>
          <p:cNvSpPr>
            <a:spLocks noGrp="1" noChangeArrowheads="1"/>
          </p:cNvSpPr>
          <p:nvPr>
            <p:ph type="sldNum" sz="quarter" idx="12"/>
          </p:nvPr>
        </p:nvSpPr>
        <p:spPr/>
        <p:txBody>
          <a:bodyPr/>
          <a:lstStyle>
            <a:lvl1pPr>
              <a:defRPr/>
            </a:lvl1pPr>
          </a:lstStyle>
          <a:p>
            <a:pPr>
              <a:defRPr/>
            </a:pPr>
            <a:fld id="{8DE80571-B1EA-4AE0-9954-69B36345957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181100" y="1866900"/>
            <a:ext cx="7351712" cy="4114800"/>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8FEEBA66-4146-47A7-9D53-71586148696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B88F9074-84A0-40EC-A219-BE47DBB6023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704975"/>
            <a:ext cx="3598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33950" y="1704975"/>
            <a:ext cx="36004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5680F7F5-45A7-4E88-BA74-EC1D8356850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dirty="0"/>
          </a:p>
        </p:txBody>
      </p:sp>
      <p:sp>
        <p:nvSpPr>
          <p:cNvPr id="8"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3"/>
          <p:cNvSpPr>
            <a:spLocks noGrp="1" noChangeArrowheads="1"/>
          </p:cNvSpPr>
          <p:nvPr>
            <p:ph type="sldNum" sz="quarter" idx="12"/>
          </p:nvPr>
        </p:nvSpPr>
        <p:spPr>
          <a:ln/>
        </p:spPr>
        <p:txBody>
          <a:bodyPr/>
          <a:lstStyle>
            <a:lvl1pPr>
              <a:defRPr/>
            </a:lvl1pPr>
          </a:lstStyle>
          <a:p>
            <a:pPr>
              <a:defRPr/>
            </a:pPr>
            <a:fld id="{72EE7A68-D0C3-4C30-B071-DF59FFC02F4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dirty="0"/>
          </a:p>
        </p:txBody>
      </p:sp>
      <p:sp>
        <p:nvSpPr>
          <p:cNvPr id="4"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3"/>
          <p:cNvSpPr>
            <a:spLocks noGrp="1" noChangeArrowheads="1"/>
          </p:cNvSpPr>
          <p:nvPr>
            <p:ph type="sldNum" sz="quarter" idx="12"/>
          </p:nvPr>
        </p:nvSpPr>
        <p:spPr>
          <a:ln/>
        </p:spPr>
        <p:txBody>
          <a:bodyPr/>
          <a:lstStyle>
            <a:lvl1pPr>
              <a:defRPr/>
            </a:lvl1pPr>
          </a:lstStyle>
          <a:p>
            <a:pPr>
              <a:defRPr/>
            </a:pPr>
            <a:fld id="{81162D2F-D734-4A7F-BC22-D18098FC12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dirty="0"/>
          </a:p>
        </p:txBody>
      </p:sp>
      <p:sp>
        <p:nvSpPr>
          <p:cNvPr id="3"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3"/>
          <p:cNvSpPr>
            <a:spLocks noGrp="1" noChangeArrowheads="1"/>
          </p:cNvSpPr>
          <p:nvPr>
            <p:ph type="sldNum" sz="quarter" idx="12"/>
          </p:nvPr>
        </p:nvSpPr>
        <p:spPr>
          <a:ln/>
        </p:spPr>
        <p:txBody>
          <a:bodyPr/>
          <a:lstStyle>
            <a:lvl1pPr>
              <a:defRPr/>
            </a:lvl1pPr>
          </a:lstStyle>
          <a:p>
            <a:pPr>
              <a:defRPr/>
            </a:pPr>
            <a:fld id="{AB11F6CF-E64C-4F74-B771-716A54DAF62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9FE2B9B6-C635-4412-9CF6-52E0A0D58B0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470634EA-5DCF-4A69-93FB-987297FD110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ltGray">
          <a:xfrm>
            <a:off x="417513" y="785813"/>
            <a:ext cx="438150" cy="474662"/>
          </a:xfrm>
          <a:prstGeom prst="rect">
            <a:avLst/>
          </a:prstGeom>
          <a:solidFill>
            <a:schemeClr val="accent2"/>
          </a:soli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19" name="Rectangle 3"/>
          <p:cNvSpPr>
            <a:spLocks noChangeArrowheads="1"/>
          </p:cNvSpPr>
          <p:nvPr/>
        </p:nvSpPr>
        <p:spPr bwMode="ltGray">
          <a:xfrm>
            <a:off x="800100" y="785813"/>
            <a:ext cx="328613" cy="47466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20" name="Rectangle 4"/>
          <p:cNvSpPr>
            <a:spLocks noChangeArrowheads="1"/>
          </p:cNvSpPr>
          <p:nvPr/>
        </p:nvSpPr>
        <p:spPr bwMode="ltGray">
          <a:xfrm>
            <a:off x="541338" y="1208088"/>
            <a:ext cx="422275" cy="474662"/>
          </a:xfrm>
          <a:prstGeom prst="rect">
            <a:avLst/>
          </a:prstGeom>
          <a:solidFill>
            <a:schemeClr val="folHlink"/>
          </a:soli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21" name="Rectangle 5"/>
          <p:cNvSpPr>
            <a:spLocks noChangeArrowheads="1"/>
          </p:cNvSpPr>
          <p:nvPr/>
        </p:nvSpPr>
        <p:spPr bwMode="ltGray">
          <a:xfrm>
            <a:off x="911225" y="1208088"/>
            <a:ext cx="368300" cy="47466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22" name="Rectangle 6"/>
          <p:cNvSpPr>
            <a:spLocks noChangeArrowheads="1"/>
          </p:cNvSpPr>
          <p:nvPr/>
        </p:nvSpPr>
        <p:spPr bwMode="ltGray">
          <a:xfrm>
            <a:off x="127000" y="1135063"/>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23" name="Rectangle 7"/>
          <p:cNvSpPr>
            <a:spLocks noChangeArrowheads="1"/>
          </p:cNvSpPr>
          <p:nvPr/>
        </p:nvSpPr>
        <p:spPr bwMode="gray">
          <a:xfrm>
            <a:off x="762000" y="677863"/>
            <a:ext cx="31750" cy="1052512"/>
          </a:xfrm>
          <a:prstGeom prst="rect">
            <a:avLst/>
          </a:prstGeom>
          <a:solidFill>
            <a:schemeClr val="bg2"/>
          </a:soli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9224" name="Rectangle 8"/>
          <p:cNvSpPr>
            <a:spLocks noChangeArrowheads="1"/>
          </p:cNvSpPr>
          <p:nvPr/>
        </p:nvSpPr>
        <p:spPr bwMode="gray">
          <a:xfrm>
            <a:off x="442913" y="1468438"/>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dirty="0">
              <a:latin typeface="Tahoma" charset="0"/>
              <a:cs typeface="+mn-cs"/>
            </a:endParaRPr>
          </a:p>
        </p:txBody>
      </p:sp>
      <p:sp>
        <p:nvSpPr>
          <p:cNvPr id="1033" name="Rectangle 9"/>
          <p:cNvSpPr>
            <a:spLocks noGrp="1" noChangeArrowheads="1"/>
          </p:cNvSpPr>
          <p:nvPr>
            <p:ph type="title"/>
          </p:nvPr>
        </p:nvSpPr>
        <p:spPr bwMode="auto">
          <a:xfrm>
            <a:off x="1150938" y="304800"/>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182688" y="1704975"/>
            <a:ext cx="73517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ahoma" charset="0"/>
                <a:cs typeface="+mn-cs"/>
              </a:defRPr>
            </a:lvl1pPr>
          </a:lstStyle>
          <a:p>
            <a:pPr>
              <a:defRPr/>
            </a:pPr>
            <a:endParaRPr lang="en-US" dirty="0"/>
          </a:p>
        </p:txBody>
      </p:sp>
      <p:sp>
        <p:nvSpPr>
          <p:cNvPr id="922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ahoma" charset="0"/>
                <a:cs typeface="+mn-cs"/>
              </a:defRPr>
            </a:lvl1pPr>
          </a:lstStyle>
          <a:p>
            <a:pPr>
              <a:defRPr/>
            </a:pPr>
            <a:endParaRPr lang="en-US" dirty="0"/>
          </a:p>
        </p:txBody>
      </p:sp>
      <p:sp>
        <p:nvSpPr>
          <p:cNvPr id="922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cs typeface="+mn-cs"/>
              </a:defRPr>
            </a:lvl1pPr>
          </a:lstStyle>
          <a:p>
            <a:pPr>
              <a:defRPr/>
            </a:pPr>
            <a:fld id="{8F9FD184-7713-4869-B301-9561B9C35C3D}" type="slidenum">
              <a:rPr lang="en-US"/>
              <a:pPr>
                <a:defRPr/>
              </a:pPr>
              <a:t>‹#›</a:t>
            </a:fld>
            <a:endParaRPr lang="en-US" dirty="0"/>
          </a:p>
        </p:txBody>
      </p:sp>
      <p:sp>
        <p:nvSpPr>
          <p:cNvPr id="9230" name="Text Box 14"/>
          <p:cNvSpPr txBox="1">
            <a:spLocks noChangeArrowheads="1"/>
          </p:cNvSpPr>
          <p:nvPr userDrawn="1"/>
        </p:nvSpPr>
        <p:spPr bwMode="auto">
          <a:xfrm>
            <a:off x="8458200" y="6324600"/>
            <a:ext cx="533400" cy="274638"/>
          </a:xfrm>
          <a:prstGeom prst="rect">
            <a:avLst/>
          </a:prstGeom>
          <a:noFill/>
          <a:ln w="9525">
            <a:noFill/>
            <a:miter lim="800000"/>
            <a:headEnd/>
            <a:tailEnd/>
          </a:ln>
          <a:effectLst/>
        </p:spPr>
        <p:txBody>
          <a:bodyPr>
            <a:spAutoFit/>
          </a:bodyPr>
          <a:lstStyle/>
          <a:p>
            <a:pPr algn="r">
              <a:spcBef>
                <a:spcPct val="50000"/>
              </a:spcBef>
              <a:defRPr/>
            </a:pPr>
            <a:fld id="{6200FD36-94E8-4B61-9D2E-202240D902BA}" type="slidenum">
              <a:rPr lang="en-US" sz="1200">
                <a:latin typeface="Tahoma" charset="0"/>
                <a:cs typeface="+mn-cs"/>
              </a:rPr>
              <a:pPr algn="r">
                <a:spcBef>
                  <a:spcPct val="50000"/>
                </a:spcBef>
                <a:defRPr/>
              </a:pPr>
              <a:t>‹#›</a:t>
            </a:fld>
            <a:endParaRPr lang="en-US" sz="1200" dirty="0">
              <a:latin typeface="Tahoma" charset="0"/>
              <a:cs typeface="+mn-cs"/>
            </a:endParaRPr>
          </a:p>
        </p:txBody>
      </p:sp>
    </p:spTree>
  </p:cSld>
  <p:clrMap bg1="lt1" tx1="dk1" bg2="lt2" tx2="dk2" accent1="accent1" accent2="accent2" accent3="accent3" accent4="accent4" accent5="accent5" accent6="accent6" hlink="hlink" folHlink="folHlink"/>
  <p:sldLayoutIdLst>
    <p:sldLayoutId id="2147483808"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9" r:id="rId12"/>
  </p:sldLayoutIdLs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ahoma" charset="0"/>
        </a:defRPr>
      </a:lvl2pPr>
      <a:lvl3pPr algn="l" rtl="0" eaLnBrk="0" fontAlgn="base" hangingPunct="0">
        <a:spcBef>
          <a:spcPct val="0"/>
        </a:spcBef>
        <a:spcAft>
          <a:spcPct val="0"/>
        </a:spcAft>
        <a:defRPr sz="4000" b="1">
          <a:solidFill>
            <a:schemeClr val="tx2"/>
          </a:solidFill>
          <a:latin typeface="Tahoma" charset="0"/>
        </a:defRPr>
      </a:lvl3pPr>
      <a:lvl4pPr algn="l" rtl="0" eaLnBrk="0" fontAlgn="base" hangingPunct="0">
        <a:spcBef>
          <a:spcPct val="0"/>
        </a:spcBef>
        <a:spcAft>
          <a:spcPct val="0"/>
        </a:spcAft>
        <a:defRPr sz="4000" b="1">
          <a:solidFill>
            <a:schemeClr val="tx2"/>
          </a:solidFill>
          <a:latin typeface="Tahoma" charset="0"/>
        </a:defRPr>
      </a:lvl4pPr>
      <a:lvl5pPr algn="l" rtl="0" eaLnBrk="0" fontAlgn="base" hangingPunct="0">
        <a:spcBef>
          <a:spcPct val="0"/>
        </a:spcBef>
        <a:spcAft>
          <a:spcPct val="0"/>
        </a:spcAft>
        <a:defRPr sz="4000" b="1">
          <a:solidFill>
            <a:schemeClr val="tx2"/>
          </a:solidFill>
          <a:latin typeface="Tahoma" charset="0"/>
        </a:defRPr>
      </a:lvl5pPr>
      <a:lvl6pPr marL="457200" algn="l" rtl="0" fontAlgn="base">
        <a:spcBef>
          <a:spcPct val="0"/>
        </a:spcBef>
        <a:spcAft>
          <a:spcPct val="0"/>
        </a:spcAft>
        <a:defRPr sz="4000" b="1">
          <a:solidFill>
            <a:schemeClr val="tx2"/>
          </a:solidFill>
          <a:latin typeface="Tahoma" charset="0"/>
        </a:defRPr>
      </a:lvl6pPr>
      <a:lvl7pPr marL="914400" algn="l" rtl="0" fontAlgn="base">
        <a:spcBef>
          <a:spcPct val="0"/>
        </a:spcBef>
        <a:spcAft>
          <a:spcPct val="0"/>
        </a:spcAft>
        <a:defRPr sz="4000" b="1">
          <a:solidFill>
            <a:schemeClr val="tx2"/>
          </a:solidFill>
          <a:latin typeface="Tahoma" charset="0"/>
        </a:defRPr>
      </a:lvl7pPr>
      <a:lvl8pPr marL="1371600" algn="l" rtl="0" fontAlgn="base">
        <a:spcBef>
          <a:spcPct val="0"/>
        </a:spcBef>
        <a:spcAft>
          <a:spcPct val="0"/>
        </a:spcAft>
        <a:defRPr sz="4000" b="1">
          <a:solidFill>
            <a:schemeClr val="tx2"/>
          </a:solidFill>
          <a:latin typeface="Tahoma" charset="0"/>
        </a:defRPr>
      </a:lvl8pPr>
      <a:lvl9pPr marL="1828800" algn="l" rtl="0" fontAlgn="base">
        <a:spcBef>
          <a:spcPct val="0"/>
        </a:spcBef>
        <a:spcAft>
          <a:spcPct val="0"/>
        </a:spcAft>
        <a:defRPr sz="4000" b="1">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lnSpc>
          <a:spcPct val="120000"/>
        </a:lnSpc>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lnSpc>
          <a:spcPct val="120000"/>
        </a:lnSpc>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lnSpc>
          <a:spcPct val="120000"/>
        </a:lnSpc>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lnSpc>
          <a:spcPct val="120000"/>
        </a:lnSpc>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lnSpc>
          <a:spcPct val="120000"/>
        </a:lnSpc>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lnSpc>
          <a:spcPct val="120000"/>
        </a:lnSpc>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lnSpc>
          <a:spcPct val="120000"/>
        </a:lnSpc>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file:///C:\Users\John\Desktop\ABS%202014\Three%20Horns.mp3" TargetMode="Externa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audio" Target="file:///C:\Users\John\Desktop\ABS%202014\Three%20Horns.mp3" TargetMode="External"/><Relationship Id="rId5" Type="http://schemas.openxmlformats.org/officeDocument/2006/relationships/image" Target="../media/image25.png"/><Relationship Id="rId4" Type="http://schemas.openxmlformats.org/officeDocument/2006/relationships/image" Target="../media/image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267700" y="4197100"/>
            <a:ext cx="6400800" cy="2328675"/>
          </a:xfrm>
        </p:spPr>
        <p:txBody>
          <a:bodyPr/>
          <a:lstStyle/>
          <a:p>
            <a:pPr algn="r"/>
            <a:r>
              <a:rPr lang="en-CA" sz="2000" dirty="0" smtClean="0">
                <a:solidFill>
                  <a:schemeClr val="bg1"/>
                </a:solidFill>
              </a:rPr>
              <a:t>The lies of the Serpent</a:t>
            </a:r>
          </a:p>
          <a:p>
            <a:pPr algn="r"/>
            <a:r>
              <a:rPr lang="en-CA" sz="2000" dirty="0" smtClean="0">
                <a:solidFill>
                  <a:schemeClr val="bg1"/>
                </a:solidFill>
              </a:rPr>
              <a:t>Arkansas Bible School 2014 </a:t>
            </a:r>
          </a:p>
          <a:p>
            <a:pPr algn="r"/>
            <a:r>
              <a:rPr lang="en-CA" sz="2000" dirty="0" smtClean="0">
                <a:solidFill>
                  <a:schemeClr val="bg1"/>
                </a:solidFill>
              </a:rPr>
              <a:t>Friday Night</a:t>
            </a:r>
          </a:p>
          <a:p>
            <a:pPr algn="r"/>
            <a:r>
              <a:rPr lang="en-CA" sz="2000" dirty="0" smtClean="0">
                <a:solidFill>
                  <a:schemeClr val="bg1"/>
                </a:solidFill>
              </a:rPr>
              <a:t>Reading Psalm 19 </a:t>
            </a:r>
            <a:endParaRPr lang="en-CA" sz="2000" dirty="0">
              <a:solidFill>
                <a:schemeClr val="bg1"/>
              </a:solidFill>
            </a:endParaRPr>
          </a:p>
        </p:txBody>
      </p:sp>
      <p:sp>
        <p:nvSpPr>
          <p:cNvPr id="3" name="TextBox 2"/>
          <p:cNvSpPr txBox="1"/>
          <p:nvPr/>
        </p:nvSpPr>
        <p:spPr>
          <a:xfrm>
            <a:off x="2805370" y="740651"/>
            <a:ext cx="2342705" cy="3770263"/>
          </a:xfrm>
          <a:prstGeom prst="rect">
            <a:avLst/>
          </a:prstGeom>
          <a:noFill/>
        </p:spPr>
        <p:txBody>
          <a:bodyPr wrap="square" rtlCol="0">
            <a:spAutoFit/>
          </a:bodyPr>
          <a:lstStyle/>
          <a:p>
            <a:pPr algn="ctr"/>
            <a:r>
              <a:rPr lang="en-CA" sz="23900" dirty="0" smtClean="0">
                <a:solidFill>
                  <a:schemeClr val="bg1"/>
                </a:solidFill>
              </a:rPr>
              <a:t>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ahanni023.jpg"/>
          <p:cNvPicPr>
            <a:picLocks noChangeAspect="1"/>
          </p:cNvPicPr>
          <p:nvPr/>
        </p:nvPicPr>
        <p:blipFill>
          <a:blip r:embed="rId3" cstate="print"/>
          <a:stretch>
            <a:fillRect/>
          </a:stretch>
        </p:blipFill>
        <p:spPr>
          <a:xfrm>
            <a:off x="-1" y="0"/>
            <a:ext cx="9144001" cy="685799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169.jpg"/>
          <p:cNvPicPr>
            <a:picLocks noChangeAspect="1"/>
          </p:cNvPicPr>
          <p:nvPr/>
        </p:nvPicPr>
        <p:blipFill>
          <a:blip r:embed="rId3" cstate="print"/>
          <a:stretch>
            <a:fillRect/>
          </a:stretch>
        </p:blipFill>
        <p:spPr>
          <a:xfrm>
            <a:off x="0" y="0"/>
            <a:ext cx="9139134"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hanni14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128.jpg"/>
          <p:cNvPicPr>
            <a:picLocks noChangeAspect="1"/>
          </p:cNvPicPr>
          <p:nvPr/>
        </p:nvPicPr>
        <p:blipFill>
          <a:blip r:embed="rId3" cstate="print"/>
          <a:stretch>
            <a:fillRect/>
          </a:stretch>
        </p:blipFill>
        <p:spPr>
          <a:xfrm>
            <a:off x="4641586" y="0"/>
            <a:ext cx="4502414" cy="6858000"/>
          </a:xfrm>
          <a:prstGeom prst="rect">
            <a:avLst/>
          </a:prstGeom>
        </p:spPr>
      </p:pic>
      <p:sp>
        <p:nvSpPr>
          <p:cNvPr id="4" name="TextBox 3"/>
          <p:cNvSpPr txBox="1"/>
          <p:nvPr/>
        </p:nvSpPr>
        <p:spPr>
          <a:xfrm>
            <a:off x="424260" y="2315255"/>
            <a:ext cx="3955715" cy="2554545"/>
          </a:xfrm>
          <a:prstGeom prst="rect">
            <a:avLst/>
          </a:prstGeom>
          <a:noFill/>
        </p:spPr>
        <p:txBody>
          <a:bodyPr wrap="square" rtlCol="0">
            <a:spAutoFit/>
          </a:bodyPr>
          <a:lstStyle/>
          <a:p>
            <a:r>
              <a:rPr lang="en-CA" sz="3200" dirty="0" smtClean="0">
                <a:solidFill>
                  <a:schemeClr val="bg1"/>
                </a:solidFill>
              </a:rPr>
              <a:t>The world is has been wonderfully created with much beauty, peaceful, quiet and safe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16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27.jpg"/>
          <p:cNvPicPr>
            <a:picLocks noChangeAspect="1"/>
          </p:cNvPicPr>
          <p:nvPr/>
        </p:nvPicPr>
        <p:blipFill>
          <a:blip r:embed="rId3" cstate="print"/>
          <a:stretch>
            <a:fillRect/>
          </a:stretch>
        </p:blipFill>
        <p:spPr>
          <a:xfrm>
            <a:off x="-1" y="0"/>
            <a:ext cx="9111233" cy="685799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0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hanni015.jpg"/>
          <p:cNvPicPr>
            <a:picLocks noChangeAspect="1"/>
          </p:cNvPicPr>
          <p:nvPr/>
        </p:nvPicPr>
        <p:blipFill>
          <a:blip r:embed="rId3" cstate="print"/>
          <a:stretch>
            <a:fillRect/>
          </a:stretch>
        </p:blipFill>
        <p:spPr>
          <a:xfrm>
            <a:off x="0" y="0"/>
            <a:ext cx="4533595" cy="6809213"/>
          </a:xfrm>
          <a:prstGeom prst="rect">
            <a:avLst/>
          </a:prstGeom>
        </p:spPr>
      </p:pic>
      <p:sp>
        <p:nvSpPr>
          <p:cNvPr id="3" name="TextBox 2"/>
          <p:cNvSpPr txBox="1"/>
          <p:nvPr/>
        </p:nvSpPr>
        <p:spPr>
          <a:xfrm>
            <a:off x="5839364" y="1969610"/>
            <a:ext cx="2880375" cy="2862322"/>
          </a:xfrm>
          <a:prstGeom prst="rect">
            <a:avLst/>
          </a:prstGeom>
          <a:noFill/>
        </p:spPr>
        <p:txBody>
          <a:bodyPr wrap="square" rtlCol="0">
            <a:spAutoFit/>
          </a:bodyPr>
          <a:lstStyle/>
          <a:p>
            <a:pPr algn="ctr"/>
            <a:r>
              <a:rPr lang="en-CA" sz="3600" dirty="0" smtClean="0">
                <a:solidFill>
                  <a:schemeClr val="bg1"/>
                </a:solidFill>
              </a:rPr>
              <a:t>The river current seems to be picking up a bit.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49.jpg"/>
          <p:cNvPicPr>
            <a:picLocks noChangeAspect="1"/>
          </p:cNvPicPr>
          <p:nvPr/>
        </p:nvPicPr>
        <p:blipFill>
          <a:blip r:embed="rId3" cstate="print"/>
          <a:stretch>
            <a:fillRect/>
          </a:stretch>
        </p:blipFill>
        <p:spPr>
          <a:xfrm>
            <a:off x="-16065" y="0"/>
            <a:ext cx="9176130" cy="685799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hanni032.jpg"/>
          <p:cNvPicPr>
            <a:picLocks noChangeAspect="1"/>
          </p:cNvPicPr>
          <p:nvPr/>
        </p:nvPicPr>
        <p:blipFill>
          <a:blip r:embed="rId3" cstate="print"/>
          <a:stretch>
            <a:fillRect/>
          </a:stretch>
        </p:blipFill>
        <p:spPr>
          <a:xfrm>
            <a:off x="-1" y="1"/>
            <a:ext cx="921048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38.jpg"/>
          <p:cNvPicPr>
            <a:picLocks noChangeAspect="1"/>
          </p:cNvPicPr>
          <p:nvPr/>
        </p:nvPicPr>
        <p:blipFill>
          <a:blip r:embed="rId3" cstate="print"/>
          <a:stretch>
            <a:fillRect/>
          </a:stretch>
        </p:blipFill>
        <p:spPr>
          <a:xfrm>
            <a:off x="0" y="0"/>
            <a:ext cx="9149555" cy="6857999"/>
          </a:xfrm>
          <a:prstGeom prst="rect">
            <a:avLst/>
          </a:prstGeom>
        </p:spPr>
      </p:pic>
      <p:sp>
        <p:nvSpPr>
          <p:cNvPr id="3" name="TextBox 2"/>
          <p:cNvSpPr txBox="1"/>
          <p:nvPr/>
        </p:nvSpPr>
        <p:spPr>
          <a:xfrm>
            <a:off x="1653220" y="2622495"/>
            <a:ext cx="5568725" cy="769441"/>
          </a:xfrm>
          <a:prstGeom prst="rect">
            <a:avLst/>
          </a:prstGeom>
          <a:noFill/>
        </p:spPr>
        <p:txBody>
          <a:bodyPr wrap="square" rtlCol="0">
            <a:spAutoFit/>
          </a:bodyPr>
          <a:lstStyle/>
          <a:p>
            <a:pPr algn="ctr"/>
            <a:r>
              <a:rPr lang="en-CA" sz="4400" b="1" dirty="0" smtClean="0"/>
              <a:t>Not User Friendly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39.jpg"/>
          <p:cNvPicPr>
            <a:picLocks noChangeAspect="1"/>
          </p:cNvPicPr>
          <p:nvPr/>
        </p:nvPicPr>
        <p:blipFill>
          <a:blip r:embed="rId3" cstate="print"/>
          <a:stretch>
            <a:fillRect/>
          </a:stretch>
        </p:blipFill>
        <p:spPr>
          <a:xfrm>
            <a:off x="27371" y="0"/>
            <a:ext cx="9089258"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88.jpg"/>
          <p:cNvPicPr>
            <a:picLocks noChangeAspect="1"/>
          </p:cNvPicPr>
          <p:nvPr/>
        </p:nvPicPr>
        <p:blipFill>
          <a:blip r:embed="rId3" cstate="print"/>
          <a:stretch>
            <a:fillRect/>
          </a:stretch>
        </p:blipFill>
        <p:spPr>
          <a:xfrm>
            <a:off x="-1" y="0"/>
            <a:ext cx="9146549"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hanni083.jpg"/>
          <p:cNvPicPr>
            <a:picLocks noChangeAspect="1"/>
          </p:cNvPicPr>
          <p:nvPr/>
        </p:nvPicPr>
        <p:blipFill>
          <a:blip r:embed="rId3" cstate="print"/>
          <a:stretch>
            <a:fillRect/>
          </a:stretch>
        </p:blipFill>
        <p:spPr>
          <a:xfrm>
            <a:off x="-1" y="0"/>
            <a:ext cx="9140523"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hanni113.jpg"/>
          <p:cNvPicPr>
            <a:picLocks noChangeAspect="1"/>
          </p:cNvPicPr>
          <p:nvPr/>
        </p:nvPicPr>
        <p:blipFill>
          <a:blip r:embed="rId3" cstate="print"/>
          <a:stretch>
            <a:fillRect/>
          </a:stretch>
        </p:blipFill>
        <p:spPr>
          <a:xfrm>
            <a:off x="4650615" y="0"/>
            <a:ext cx="4493385" cy="6858000"/>
          </a:xfrm>
          <a:prstGeom prst="rect">
            <a:avLst/>
          </a:prstGeom>
        </p:spPr>
      </p:pic>
      <p:sp>
        <p:nvSpPr>
          <p:cNvPr id="3" name="TextBox 2"/>
          <p:cNvSpPr txBox="1"/>
          <p:nvPr/>
        </p:nvSpPr>
        <p:spPr>
          <a:xfrm>
            <a:off x="270641" y="318196"/>
            <a:ext cx="4224550" cy="6555641"/>
          </a:xfrm>
          <a:prstGeom prst="rect">
            <a:avLst/>
          </a:prstGeom>
          <a:noFill/>
        </p:spPr>
        <p:txBody>
          <a:bodyPr wrap="square" rtlCol="0">
            <a:spAutoFit/>
          </a:bodyPr>
          <a:lstStyle/>
          <a:p>
            <a:r>
              <a:rPr lang="en-CA" sz="2800" dirty="0" smtClean="0">
                <a:solidFill>
                  <a:schemeClr val="bg1"/>
                </a:solidFill>
              </a:rPr>
              <a:t>It is He who sits above the circle of the earth, And its inhabitants are like grasshoppers, Who stretches out the heavens like a curtain, And spreads them out like a tent to dwell in. He brings the princes to nothing; He makes the judges of the earth useless. </a:t>
            </a:r>
          </a:p>
          <a:p>
            <a:r>
              <a:rPr lang="en-CA" sz="2800" dirty="0" smtClean="0">
                <a:solidFill>
                  <a:schemeClr val="bg1"/>
                </a:solidFill>
              </a:rPr>
              <a:t>Isaiah 40:22-23</a:t>
            </a:r>
          </a:p>
          <a:p>
            <a:endParaRPr lang="en-CA" sz="2800" dirty="0" smtClean="0">
              <a:solidFill>
                <a:schemeClr val="bg1"/>
              </a:solidFill>
            </a:endParaRPr>
          </a:p>
          <a:p>
            <a:endParaRPr lang="en-CA" sz="2800" dirty="0" smtClean="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Fear and Tremble</a:t>
            </a:r>
            <a:endParaRPr lang="en-CA" dirty="0">
              <a:solidFill>
                <a:schemeClr val="bg1"/>
              </a:solidFill>
            </a:endParaRPr>
          </a:p>
        </p:txBody>
      </p:sp>
      <p:sp>
        <p:nvSpPr>
          <p:cNvPr id="3" name="Content Placeholder 2"/>
          <p:cNvSpPr>
            <a:spLocks noGrp="1"/>
          </p:cNvSpPr>
          <p:nvPr>
            <p:ph idx="1"/>
          </p:nvPr>
        </p:nvSpPr>
        <p:spPr>
          <a:xfrm>
            <a:off x="462665" y="1866900"/>
            <a:ext cx="8070147" cy="4114800"/>
          </a:xfrm>
        </p:spPr>
        <p:txBody>
          <a:bodyPr/>
          <a:lstStyle/>
          <a:p>
            <a:pPr marL="0" indent="0">
              <a:buNone/>
            </a:pPr>
            <a:r>
              <a:rPr lang="en-CA" sz="3600" dirty="0" smtClean="0">
                <a:solidFill>
                  <a:schemeClr val="bg1"/>
                </a:solidFill>
              </a:rPr>
              <a:t>When I consider Your heavens, the work of Your fingers, The moon and the stars, which You have ordained, What is man that You are mindful of him, And the son of man that You visit him? </a:t>
            </a:r>
          </a:p>
          <a:p>
            <a:pPr marL="0" indent="0">
              <a:buNone/>
            </a:pPr>
            <a:r>
              <a:rPr lang="en-CA" sz="3600" dirty="0" smtClean="0">
                <a:solidFill>
                  <a:schemeClr val="bg1"/>
                </a:solidFill>
              </a:rPr>
              <a:t>Psalms 8:3-4</a:t>
            </a:r>
          </a:p>
          <a:p>
            <a:endParaRPr lang="en-CA" dirty="0" smtClean="0"/>
          </a:p>
          <a:p>
            <a:endParaRPr lang="en-CA"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Busy-city.jpg"/>
          <p:cNvPicPr>
            <a:picLocks noGrp="1" noChangeAspect="1"/>
          </p:cNvPicPr>
          <p:nvPr>
            <p:ph idx="1"/>
          </p:nvPr>
        </p:nvPicPr>
        <p:blipFill>
          <a:blip r:embed="rId3" cstate="print"/>
          <a:stretch>
            <a:fillRect/>
          </a:stretch>
        </p:blipFill>
        <p:spPr>
          <a:xfrm>
            <a:off x="0" y="0"/>
            <a:ext cx="9144001" cy="6858000"/>
          </a:xfrm>
        </p:spPr>
      </p:pic>
      <p:pic>
        <p:nvPicPr>
          <p:cNvPr id="5" name="Picture 4" descr="Nahanni117.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Let’s look closely at:</a:t>
            </a:r>
          </a:p>
        </p:txBody>
      </p:sp>
      <p:sp>
        <p:nvSpPr>
          <p:cNvPr id="6147" name="Rectangle 3"/>
          <p:cNvSpPr>
            <a:spLocks noGrp="1" noChangeArrowheads="1"/>
          </p:cNvSpPr>
          <p:nvPr>
            <p:ph type="body" idx="1"/>
          </p:nvPr>
        </p:nvSpPr>
        <p:spPr>
          <a:xfrm>
            <a:off x="1181100" y="2276850"/>
            <a:ext cx="7351713" cy="3704850"/>
          </a:xfrm>
        </p:spPr>
        <p:txBody>
          <a:bodyPr/>
          <a:lstStyle/>
          <a:p>
            <a:r>
              <a:rPr lang="en-US" sz="3600" dirty="0" smtClean="0">
                <a:solidFill>
                  <a:schemeClr val="bg1"/>
                </a:solidFill>
              </a:rPr>
              <a:t>Lies</a:t>
            </a:r>
          </a:p>
          <a:p>
            <a:r>
              <a:rPr lang="en-US" sz="3600" dirty="0" smtClean="0">
                <a:solidFill>
                  <a:schemeClr val="bg1"/>
                </a:solidFill>
              </a:rPr>
              <a:t>Watchmen</a:t>
            </a:r>
          </a:p>
          <a:p>
            <a:r>
              <a:rPr lang="en-US" sz="3600" dirty="0" smtClean="0">
                <a:solidFill>
                  <a:schemeClr val="bg1"/>
                </a:solidFill>
              </a:rPr>
              <a:t>Shepherds</a:t>
            </a:r>
          </a:p>
          <a:p>
            <a:r>
              <a:rPr lang="en-US" sz="3600" dirty="0" smtClean="0">
                <a:solidFill>
                  <a:schemeClr val="bg1"/>
                </a:solidFill>
              </a:rPr>
              <a:t>Our Preparation</a:t>
            </a:r>
          </a:p>
          <a:p>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34" y="1866900"/>
            <a:ext cx="8911765" cy="4114800"/>
          </a:xfrm>
        </p:spPr>
        <p:txBody>
          <a:bodyPr/>
          <a:lstStyle/>
          <a:p>
            <a:pPr marL="0" indent="0">
              <a:buNone/>
            </a:pPr>
            <a:r>
              <a:rPr lang="en-CA" dirty="0" smtClean="0">
                <a:solidFill>
                  <a:schemeClr val="bg1"/>
                </a:solidFill>
              </a:rPr>
              <a:t>Now the serpent was more cunning than any beast of the field which the LORD God had made. And he said to the woman, "Has God indeed said, 'You shall not eat of every tree of the garden'?" And the woman said to the serpent, "We may eat the fruit of the trees of the garden; but of the fruit of the tree which is in the midst of the garden, God has said, 'You shall not eat it, nor shall you touch it, lest you die.’</a:t>
            </a:r>
            <a:endParaRPr lang="en-CA" dirty="0" smtClean="0"/>
          </a:p>
          <a:p>
            <a:pPr>
              <a:buNone/>
            </a:pPr>
            <a:endParaRPr lang="en-CA" dirty="0"/>
          </a:p>
        </p:txBody>
      </p:sp>
      <p:sp>
        <p:nvSpPr>
          <p:cNvPr id="4" name="TextBox 3"/>
          <p:cNvSpPr txBox="1"/>
          <p:nvPr/>
        </p:nvSpPr>
        <p:spPr>
          <a:xfrm>
            <a:off x="1614814" y="625435"/>
            <a:ext cx="6106396" cy="707886"/>
          </a:xfrm>
          <a:prstGeom prst="rect">
            <a:avLst/>
          </a:prstGeom>
          <a:noFill/>
        </p:spPr>
        <p:txBody>
          <a:bodyPr wrap="square" rtlCol="0">
            <a:spAutoFit/>
          </a:bodyPr>
          <a:lstStyle/>
          <a:p>
            <a:r>
              <a:rPr lang="en-CA" sz="4000" dirty="0" smtClean="0">
                <a:solidFill>
                  <a:schemeClr val="bg1"/>
                </a:solidFill>
              </a:rPr>
              <a:t>The Serpent Lies</a:t>
            </a:r>
          </a:p>
        </p:txBody>
      </p:sp>
      <p:sp>
        <p:nvSpPr>
          <p:cNvPr id="5" name="Right Arrow 4"/>
          <p:cNvSpPr/>
          <p:nvPr/>
        </p:nvSpPr>
        <p:spPr bwMode="auto">
          <a:xfrm>
            <a:off x="8220475" y="5886920"/>
            <a:ext cx="230430" cy="23043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ahoma"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34" y="1866900"/>
            <a:ext cx="8911765" cy="4114800"/>
          </a:xfrm>
        </p:spPr>
        <p:txBody>
          <a:bodyPr/>
          <a:lstStyle/>
          <a:p>
            <a:pPr marL="0" indent="0">
              <a:buNone/>
            </a:pPr>
            <a:r>
              <a:rPr lang="en-CA" dirty="0" smtClean="0">
                <a:solidFill>
                  <a:schemeClr val="bg1"/>
                </a:solidFill>
              </a:rPr>
              <a:t>Then the serpent said to the woman, "</a:t>
            </a:r>
            <a:r>
              <a:rPr lang="en-CA" u="sng" dirty="0" smtClean="0">
                <a:solidFill>
                  <a:schemeClr val="bg1"/>
                </a:solidFill>
              </a:rPr>
              <a:t>You will not surely die</a:t>
            </a:r>
            <a:r>
              <a:rPr lang="en-CA" dirty="0" smtClean="0">
                <a:solidFill>
                  <a:schemeClr val="bg1"/>
                </a:solidFill>
              </a:rPr>
              <a:t>. For God knows that in the day you eat of it your eyes will be opened, and you will be like God, knowing good and evil." So when the woman saw that the </a:t>
            </a:r>
            <a:r>
              <a:rPr lang="en-CA" u="sng" dirty="0" smtClean="0">
                <a:solidFill>
                  <a:schemeClr val="bg1"/>
                </a:solidFill>
              </a:rPr>
              <a:t>tree was good for food</a:t>
            </a:r>
            <a:r>
              <a:rPr lang="en-CA" dirty="0" smtClean="0">
                <a:solidFill>
                  <a:schemeClr val="bg1"/>
                </a:solidFill>
              </a:rPr>
              <a:t>, that it was pleasant to the eyes, and a tree </a:t>
            </a:r>
            <a:r>
              <a:rPr lang="en-CA" u="sng" dirty="0" smtClean="0">
                <a:solidFill>
                  <a:schemeClr val="bg1"/>
                </a:solidFill>
              </a:rPr>
              <a:t>desirable to make one wise</a:t>
            </a:r>
            <a:r>
              <a:rPr lang="en-CA" dirty="0" smtClean="0">
                <a:solidFill>
                  <a:schemeClr val="bg1"/>
                </a:solidFill>
              </a:rPr>
              <a:t>, she took of its fruit and ate. She also gave to her husband with her, and he ate. </a:t>
            </a:r>
          </a:p>
          <a:p>
            <a:pPr>
              <a:buNone/>
            </a:pPr>
            <a:r>
              <a:rPr lang="en-CA" dirty="0" smtClean="0">
                <a:solidFill>
                  <a:schemeClr val="bg1"/>
                </a:solidFill>
              </a:rPr>
              <a:t>Genesis 3:1-6</a:t>
            </a:r>
          </a:p>
          <a:p>
            <a:pPr>
              <a:buNone/>
            </a:pPr>
            <a:endParaRPr lang="en-CA" dirty="0"/>
          </a:p>
        </p:txBody>
      </p:sp>
      <p:sp>
        <p:nvSpPr>
          <p:cNvPr id="4" name="TextBox 3"/>
          <p:cNvSpPr txBox="1"/>
          <p:nvPr/>
        </p:nvSpPr>
        <p:spPr>
          <a:xfrm>
            <a:off x="1614814" y="625435"/>
            <a:ext cx="6106396" cy="707886"/>
          </a:xfrm>
          <a:prstGeom prst="rect">
            <a:avLst/>
          </a:prstGeom>
          <a:noFill/>
        </p:spPr>
        <p:txBody>
          <a:bodyPr wrap="square" rtlCol="0">
            <a:spAutoFit/>
          </a:bodyPr>
          <a:lstStyle/>
          <a:p>
            <a:r>
              <a:rPr lang="en-CA" sz="4000" dirty="0" smtClean="0">
                <a:solidFill>
                  <a:schemeClr val="bg1"/>
                </a:solidFill>
              </a:rPr>
              <a:t>The Serpent Lies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Review	</a:t>
            </a:r>
          </a:p>
        </p:txBody>
      </p:sp>
      <p:sp>
        <p:nvSpPr>
          <p:cNvPr id="3" name="TextBox 2"/>
          <p:cNvSpPr txBox="1"/>
          <p:nvPr/>
        </p:nvSpPr>
        <p:spPr>
          <a:xfrm>
            <a:off x="731500" y="2430470"/>
            <a:ext cx="7988240" cy="2462213"/>
          </a:xfrm>
          <a:prstGeom prst="rect">
            <a:avLst/>
          </a:prstGeom>
          <a:noFill/>
        </p:spPr>
        <p:txBody>
          <a:bodyPr wrap="square" rtlCol="0">
            <a:spAutoFit/>
          </a:bodyPr>
          <a:lstStyle/>
          <a:p>
            <a:pPr algn="ctr"/>
            <a:r>
              <a:rPr lang="en-CA" sz="4400" b="1" dirty="0" smtClean="0">
                <a:solidFill>
                  <a:schemeClr val="bg1"/>
                </a:solidFill>
              </a:rPr>
              <a:t>Marriage</a:t>
            </a:r>
            <a:br>
              <a:rPr lang="en-CA" sz="4400" b="1" dirty="0" smtClean="0">
                <a:solidFill>
                  <a:schemeClr val="bg1"/>
                </a:solidFill>
              </a:rPr>
            </a:br>
            <a:endParaRPr lang="en-CA" sz="2200" b="1" dirty="0" smtClean="0">
              <a:solidFill>
                <a:schemeClr val="bg1"/>
              </a:solidFill>
            </a:endParaRPr>
          </a:p>
          <a:p>
            <a:pPr algn="ctr"/>
            <a:r>
              <a:rPr lang="en-CA" sz="4400" b="1" dirty="0" smtClean="0">
                <a:solidFill>
                  <a:schemeClr val="bg1"/>
                </a:solidFill>
              </a:rPr>
              <a:t>Marriage and Yahweh’s Plan</a:t>
            </a:r>
            <a:endParaRPr lang="en-CA" sz="2200" b="1" dirty="0" smtClean="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663840"/>
            <a:ext cx="7482780" cy="783960"/>
          </a:xfrm>
        </p:spPr>
        <p:txBody>
          <a:bodyPr/>
          <a:lstStyle/>
          <a:p>
            <a:r>
              <a:rPr lang="en-CA" dirty="0" smtClean="0">
                <a:solidFill>
                  <a:schemeClr val="bg1"/>
                </a:solidFill>
              </a:rPr>
              <a:t>Three lies</a:t>
            </a:r>
            <a:endParaRPr lang="en-CA" dirty="0">
              <a:solidFill>
                <a:schemeClr val="bg1"/>
              </a:solidFill>
            </a:endParaRPr>
          </a:p>
        </p:txBody>
      </p:sp>
      <p:sp>
        <p:nvSpPr>
          <p:cNvPr id="3" name="Content Placeholder 2"/>
          <p:cNvSpPr>
            <a:spLocks noGrp="1"/>
          </p:cNvSpPr>
          <p:nvPr>
            <p:ph idx="1"/>
          </p:nvPr>
        </p:nvSpPr>
        <p:spPr/>
        <p:txBody>
          <a:bodyPr/>
          <a:lstStyle/>
          <a:p>
            <a:pPr marL="0" indent="0">
              <a:buNone/>
            </a:pPr>
            <a:r>
              <a:rPr lang="en-CA" sz="3600" dirty="0" smtClean="0">
                <a:solidFill>
                  <a:schemeClr val="bg1"/>
                </a:solidFill>
              </a:rPr>
              <a:t>1)  Good for food</a:t>
            </a:r>
          </a:p>
          <a:p>
            <a:pPr marL="0" indent="0">
              <a:buNone/>
            </a:pPr>
            <a:endParaRPr lang="en-CA" sz="3600" dirty="0" smtClean="0">
              <a:solidFill>
                <a:schemeClr val="bg1"/>
              </a:solidFill>
            </a:endParaRPr>
          </a:p>
          <a:p>
            <a:pPr marL="0" indent="0">
              <a:buNone/>
            </a:pPr>
            <a:r>
              <a:rPr lang="en-CA" sz="3600" dirty="0" smtClean="0">
                <a:solidFill>
                  <a:schemeClr val="bg1"/>
                </a:solidFill>
              </a:rPr>
              <a:t>2)  You will not die</a:t>
            </a:r>
          </a:p>
          <a:p>
            <a:pPr marL="0" indent="0">
              <a:buNone/>
            </a:pPr>
            <a:endParaRPr lang="en-CA" sz="3600" dirty="0" smtClean="0">
              <a:solidFill>
                <a:schemeClr val="bg1"/>
              </a:solidFill>
            </a:endParaRPr>
          </a:p>
          <a:p>
            <a:pPr marL="0" indent="0">
              <a:buNone/>
            </a:pPr>
            <a:r>
              <a:rPr lang="en-CA" sz="3600" dirty="0" smtClean="0">
                <a:solidFill>
                  <a:schemeClr val="bg1"/>
                </a:solidFill>
              </a:rPr>
              <a:t>3)  Make one wise</a:t>
            </a:r>
            <a:endParaRPr lang="en-CA" sz="36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663840"/>
            <a:ext cx="7482780" cy="783960"/>
          </a:xfrm>
        </p:spPr>
        <p:txBody>
          <a:bodyPr/>
          <a:lstStyle/>
          <a:p>
            <a:r>
              <a:rPr lang="en-CA" dirty="0" smtClean="0">
                <a:solidFill>
                  <a:schemeClr val="bg1"/>
                </a:solidFill>
              </a:rPr>
              <a:t>Three lies</a:t>
            </a:r>
            <a:endParaRPr lang="en-CA" dirty="0">
              <a:solidFill>
                <a:schemeClr val="bg1"/>
              </a:solidFill>
            </a:endParaRPr>
          </a:p>
        </p:txBody>
      </p:sp>
      <p:sp>
        <p:nvSpPr>
          <p:cNvPr id="3" name="Content Placeholder 2"/>
          <p:cNvSpPr>
            <a:spLocks noGrp="1"/>
          </p:cNvSpPr>
          <p:nvPr>
            <p:ph idx="1"/>
          </p:nvPr>
        </p:nvSpPr>
        <p:spPr/>
        <p:txBody>
          <a:bodyPr/>
          <a:lstStyle/>
          <a:p>
            <a:pPr marL="0" indent="0">
              <a:buNone/>
            </a:pPr>
            <a:r>
              <a:rPr lang="en-CA" sz="3600" dirty="0" smtClean="0">
                <a:solidFill>
                  <a:schemeClr val="bg1"/>
                </a:solidFill>
              </a:rPr>
              <a:t>1)  There is no difference</a:t>
            </a:r>
          </a:p>
          <a:p>
            <a:pPr marL="0" indent="0">
              <a:buNone/>
            </a:pPr>
            <a:endParaRPr lang="en-CA" sz="3600" dirty="0" smtClean="0">
              <a:solidFill>
                <a:schemeClr val="bg1"/>
              </a:solidFill>
            </a:endParaRPr>
          </a:p>
          <a:p>
            <a:pPr marL="0" indent="0">
              <a:buNone/>
            </a:pPr>
            <a:r>
              <a:rPr lang="en-CA" sz="3600" dirty="0" smtClean="0">
                <a:solidFill>
                  <a:schemeClr val="bg1"/>
                </a:solidFill>
              </a:rPr>
              <a:t>2)  There is no penalty</a:t>
            </a:r>
          </a:p>
          <a:p>
            <a:pPr marL="0" indent="0">
              <a:buNone/>
            </a:pPr>
            <a:endParaRPr lang="en-CA" sz="3600" dirty="0" smtClean="0">
              <a:solidFill>
                <a:schemeClr val="bg1"/>
              </a:solidFill>
            </a:endParaRPr>
          </a:p>
          <a:p>
            <a:pPr marL="0" indent="0">
              <a:buNone/>
            </a:pPr>
            <a:r>
              <a:rPr lang="en-CA" sz="3600" dirty="0" smtClean="0">
                <a:solidFill>
                  <a:schemeClr val="bg1"/>
                </a:solidFill>
              </a:rPr>
              <a:t>3)  There are benefits</a:t>
            </a:r>
            <a:endParaRPr lang="en-CA" sz="36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Drug Dealers use these too!</a:t>
            </a:r>
            <a:endParaRPr lang="en-CA" dirty="0">
              <a:solidFill>
                <a:schemeClr val="bg1"/>
              </a:solidFill>
            </a:endParaRPr>
          </a:p>
        </p:txBody>
      </p:sp>
      <p:sp>
        <p:nvSpPr>
          <p:cNvPr id="3" name="Content Placeholder 2"/>
          <p:cNvSpPr>
            <a:spLocks noGrp="1"/>
          </p:cNvSpPr>
          <p:nvPr>
            <p:ph idx="1"/>
          </p:nvPr>
        </p:nvSpPr>
        <p:spPr/>
        <p:txBody>
          <a:bodyPr/>
          <a:lstStyle/>
          <a:p>
            <a:pPr marL="0" indent="0">
              <a:buNone/>
            </a:pPr>
            <a:r>
              <a:rPr lang="en-CA" sz="3600" dirty="0" smtClean="0">
                <a:solidFill>
                  <a:schemeClr val="bg1"/>
                </a:solidFill>
              </a:rPr>
              <a:t>1)  There is no difference</a:t>
            </a:r>
          </a:p>
          <a:p>
            <a:pPr marL="0" indent="0">
              <a:buNone/>
            </a:pPr>
            <a:endParaRPr lang="en-CA" sz="3600" dirty="0" smtClean="0">
              <a:solidFill>
                <a:schemeClr val="bg1"/>
              </a:solidFill>
            </a:endParaRPr>
          </a:p>
          <a:p>
            <a:pPr marL="0" indent="0">
              <a:buNone/>
            </a:pPr>
            <a:r>
              <a:rPr lang="en-CA" sz="3600" dirty="0" smtClean="0">
                <a:solidFill>
                  <a:schemeClr val="bg1"/>
                </a:solidFill>
              </a:rPr>
              <a:t>2)  There is no penalty</a:t>
            </a:r>
          </a:p>
          <a:p>
            <a:pPr marL="0" indent="0">
              <a:buNone/>
            </a:pPr>
            <a:endParaRPr lang="en-CA" sz="3600" dirty="0" smtClean="0">
              <a:solidFill>
                <a:schemeClr val="bg1"/>
              </a:solidFill>
            </a:endParaRPr>
          </a:p>
          <a:p>
            <a:pPr marL="0" indent="0">
              <a:buNone/>
            </a:pPr>
            <a:r>
              <a:rPr lang="en-CA" sz="3600" dirty="0" smtClean="0">
                <a:solidFill>
                  <a:schemeClr val="bg1"/>
                </a:solidFill>
              </a:rPr>
              <a:t>3)  There are benefits</a:t>
            </a:r>
            <a:endParaRPr lang="en-CA" sz="36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Do we hear these?</a:t>
            </a:r>
            <a:endParaRPr lang="en-CA" dirty="0">
              <a:solidFill>
                <a:schemeClr val="bg1"/>
              </a:solidFill>
            </a:endParaRPr>
          </a:p>
        </p:txBody>
      </p:sp>
      <p:sp>
        <p:nvSpPr>
          <p:cNvPr id="3" name="Content Placeholder 2"/>
          <p:cNvSpPr>
            <a:spLocks noGrp="1"/>
          </p:cNvSpPr>
          <p:nvPr>
            <p:ph idx="1"/>
          </p:nvPr>
        </p:nvSpPr>
        <p:spPr/>
        <p:txBody>
          <a:bodyPr/>
          <a:lstStyle/>
          <a:p>
            <a:pPr marL="0" indent="0">
              <a:buNone/>
            </a:pPr>
            <a:r>
              <a:rPr lang="en-CA" sz="3600" dirty="0" smtClean="0">
                <a:solidFill>
                  <a:schemeClr val="bg1"/>
                </a:solidFill>
              </a:rPr>
              <a:t>1)  There is no difference</a:t>
            </a:r>
          </a:p>
          <a:p>
            <a:pPr marL="0" indent="0">
              <a:buNone/>
            </a:pPr>
            <a:endParaRPr lang="en-CA" sz="3600" dirty="0" smtClean="0">
              <a:solidFill>
                <a:schemeClr val="bg1"/>
              </a:solidFill>
            </a:endParaRPr>
          </a:p>
          <a:p>
            <a:pPr marL="0" indent="0">
              <a:buNone/>
            </a:pPr>
            <a:r>
              <a:rPr lang="en-CA" sz="3600" dirty="0" smtClean="0">
                <a:solidFill>
                  <a:schemeClr val="bg1"/>
                </a:solidFill>
              </a:rPr>
              <a:t>2)  There is no penalty</a:t>
            </a:r>
          </a:p>
          <a:p>
            <a:pPr marL="0" indent="0">
              <a:buNone/>
            </a:pPr>
            <a:endParaRPr lang="en-CA" sz="3600" dirty="0" smtClean="0">
              <a:solidFill>
                <a:schemeClr val="bg1"/>
              </a:solidFill>
            </a:endParaRPr>
          </a:p>
          <a:p>
            <a:pPr marL="0" indent="0">
              <a:buNone/>
            </a:pPr>
            <a:r>
              <a:rPr lang="en-CA" sz="3600" dirty="0" smtClean="0">
                <a:solidFill>
                  <a:schemeClr val="bg1"/>
                </a:solidFill>
              </a:rPr>
              <a:t>3)  There are benefits</a:t>
            </a:r>
            <a:endParaRPr lang="en-CA" sz="36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We do hear these lies! </a:t>
            </a:r>
            <a:endParaRPr lang="en-CA" dirty="0">
              <a:solidFill>
                <a:schemeClr val="bg1"/>
              </a:solidFill>
            </a:endParaRPr>
          </a:p>
        </p:txBody>
      </p:sp>
      <p:sp>
        <p:nvSpPr>
          <p:cNvPr id="3" name="Content Placeholder 2"/>
          <p:cNvSpPr>
            <a:spLocks noGrp="1"/>
          </p:cNvSpPr>
          <p:nvPr>
            <p:ph idx="1"/>
          </p:nvPr>
        </p:nvSpPr>
        <p:spPr/>
        <p:txBody>
          <a:bodyPr/>
          <a:lstStyle/>
          <a:p>
            <a:r>
              <a:rPr lang="en-CA" dirty="0" smtClean="0">
                <a:solidFill>
                  <a:schemeClr val="bg1"/>
                </a:solidFill>
              </a:rPr>
              <a:t>Responsible gathered with the Christ</a:t>
            </a:r>
          </a:p>
          <a:p>
            <a:r>
              <a:rPr lang="en-CA" dirty="0" smtClean="0">
                <a:solidFill>
                  <a:schemeClr val="bg1"/>
                </a:solidFill>
              </a:rPr>
              <a:t>Divorce and remarriage </a:t>
            </a:r>
          </a:p>
          <a:p>
            <a:r>
              <a:rPr lang="en-CA" dirty="0" smtClean="0">
                <a:solidFill>
                  <a:schemeClr val="bg1"/>
                </a:solidFill>
              </a:rPr>
              <a:t>Free Life</a:t>
            </a:r>
          </a:p>
          <a:p>
            <a:r>
              <a:rPr lang="en-CA" dirty="0" smtClean="0">
                <a:solidFill>
                  <a:schemeClr val="bg1"/>
                </a:solidFill>
              </a:rPr>
              <a:t>Immortal Emergence</a:t>
            </a:r>
          </a:p>
          <a:p>
            <a:r>
              <a:rPr lang="en-CA" dirty="0" smtClean="0">
                <a:solidFill>
                  <a:schemeClr val="bg1"/>
                </a:solidFill>
              </a:rPr>
              <a:t>Kingdom here today</a:t>
            </a:r>
          </a:p>
          <a:p>
            <a:r>
              <a:rPr lang="en-CA" dirty="0" smtClean="0">
                <a:solidFill>
                  <a:schemeClr val="bg1"/>
                </a:solidFill>
              </a:rPr>
              <a:t>No sin in the Flesh</a:t>
            </a:r>
            <a:endParaRPr lang="en-CA"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There is no Difference!</a:t>
            </a:r>
            <a:endParaRPr lang="en-CA" dirty="0">
              <a:solidFill>
                <a:schemeClr val="bg1"/>
              </a:solidFill>
            </a:endParaRPr>
          </a:p>
        </p:txBody>
      </p:sp>
      <p:sp>
        <p:nvSpPr>
          <p:cNvPr id="4" name="Rectangle 3"/>
          <p:cNvSpPr/>
          <p:nvPr/>
        </p:nvSpPr>
        <p:spPr>
          <a:xfrm>
            <a:off x="309045" y="1700775"/>
            <a:ext cx="8564315" cy="4893647"/>
          </a:xfrm>
          <a:prstGeom prst="rect">
            <a:avLst/>
          </a:prstGeom>
        </p:spPr>
        <p:txBody>
          <a:bodyPr wrap="square">
            <a:spAutoFit/>
          </a:bodyPr>
          <a:lstStyle/>
          <a:p>
            <a:r>
              <a:rPr lang="en-CA" sz="2600" dirty="0" smtClean="0">
                <a:solidFill>
                  <a:schemeClr val="bg1"/>
                </a:solidFill>
              </a:rPr>
              <a:t>That which was from the beginning, which we have </a:t>
            </a:r>
            <a:r>
              <a:rPr lang="en-CA" sz="2600" u="sng" dirty="0" smtClean="0">
                <a:solidFill>
                  <a:schemeClr val="bg1"/>
                </a:solidFill>
              </a:rPr>
              <a:t>heard</a:t>
            </a:r>
            <a:r>
              <a:rPr lang="en-CA" sz="2600" dirty="0" smtClean="0">
                <a:solidFill>
                  <a:schemeClr val="bg1"/>
                </a:solidFill>
              </a:rPr>
              <a:t>, which we have </a:t>
            </a:r>
            <a:r>
              <a:rPr lang="en-CA" sz="2600" u="sng" dirty="0" smtClean="0">
                <a:solidFill>
                  <a:schemeClr val="bg1"/>
                </a:solidFill>
              </a:rPr>
              <a:t>seen</a:t>
            </a:r>
            <a:r>
              <a:rPr lang="en-CA" sz="2600" dirty="0" smtClean="0">
                <a:solidFill>
                  <a:schemeClr val="bg1"/>
                </a:solidFill>
              </a:rPr>
              <a:t> with our eyes, which we have looked upon, and our </a:t>
            </a:r>
            <a:r>
              <a:rPr lang="en-CA" sz="2600" u="sng" dirty="0" smtClean="0">
                <a:solidFill>
                  <a:schemeClr val="bg1"/>
                </a:solidFill>
              </a:rPr>
              <a:t>hands have handled</a:t>
            </a:r>
            <a:r>
              <a:rPr lang="en-CA" sz="2600" dirty="0" smtClean="0">
                <a:solidFill>
                  <a:schemeClr val="bg1"/>
                </a:solidFill>
              </a:rPr>
              <a:t>, concerning the Word of life--the life was manifested, and we have seen, and bear witness, and declare to you that eternal life which was with the Father and was manifested to us--that which we have </a:t>
            </a:r>
            <a:r>
              <a:rPr lang="en-CA" sz="2600" u="sng" dirty="0" smtClean="0">
                <a:solidFill>
                  <a:schemeClr val="bg1"/>
                </a:solidFill>
              </a:rPr>
              <a:t>seen</a:t>
            </a:r>
            <a:r>
              <a:rPr lang="en-CA" sz="2600" dirty="0" smtClean="0">
                <a:solidFill>
                  <a:schemeClr val="bg1"/>
                </a:solidFill>
              </a:rPr>
              <a:t> and </a:t>
            </a:r>
            <a:r>
              <a:rPr lang="en-CA" sz="2600" u="sng" dirty="0" smtClean="0">
                <a:solidFill>
                  <a:schemeClr val="bg1"/>
                </a:solidFill>
              </a:rPr>
              <a:t>heard</a:t>
            </a:r>
            <a:r>
              <a:rPr lang="en-CA" sz="2600" dirty="0" smtClean="0">
                <a:solidFill>
                  <a:schemeClr val="bg1"/>
                </a:solidFill>
              </a:rPr>
              <a:t> we </a:t>
            </a:r>
            <a:r>
              <a:rPr lang="en-CA" sz="2600" u="sng" dirty="0" smtClean="0">
                <a:solidFill>
                  <a:schemeClr val="bg1"/>
                </a:solidFill>
              </a:rPr>
              <a:t>declare</a:t>
            </a:r>
            <a:r>
              <a:rPr lang="en-CA" sz="2600" dirty="0" smtClean="0">
                <a:solidFill>
                  <a:schemeClr val="bg1"/>
                </a:solidFill>
              </a:rPr>
              <a:t> to you, that you also may have fellowship with us; and truly our fellowship is with the Father and with His Son Jesus Christ. And these things we write to you that your joy may be full. </a:t>
            </a:r>
          </a:p>
          <a:p>
            <a:r>
              <a:rPr lang="en-CA" sz="2600" dirty="0" smtClean="0">
                <a:solidFill>
                  <a:schemeClr val="bg1"/>
                </a:solidFill>
              </a:rPr>
              <a:t>1 John 1:1-4</a:t>
            </a:r>
            <a:endParaRPr lang="en-CA"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There is no Difference!</a:t>
            </a:r>
            <a:endParaRPr lang="en-CA" dirty="0">
              <a:solidFill>
                <a:schemeClr val="bg1"/>
              </a:solidFill>
            </a:endParaRPr>
          </a:p>
        </p:txBody>
      </p:sp>
      <p:sp>
        <p:nvSpPr>
          <p:cNvPr id="4" name="Rectangle 3"/>
          <p:cNvSpPr/>
          <p:nvPr/>
        </p:nvSpPr>
        <p:spPr>
          <a:xfrm>
            <a:off x="309045" y="1700775"/>
            <a:ext cx="8564315" cy="4401205"/>
          </a:xfrm>
          <a:prstGeom prst="rect">
            <a:avLst/>
          </a:prstGeom>
        </p:spPr>
        <p:txBody>
          <a:bodyPr wrap="square">
            <a:spAutoFit/>
          </a:bodyPr>
          <a:lstStyle/>
          <a:p>
            <a:r>
              <a:rPr lang="en-CA" sz="2800" dirty="0" smtClean="0">
                <a:solidFill>
                  <a:schemeClr val="bg1"/>
                </a:solidFill>
              </a:rPr>
              <a:t>This is the message which we have heard from Him and declare to you, that God is light and in Him is no darkness at all. If we say that we have fellowship with Him, and walk in darkness, we lie and do not practice the truth. But if we walk in the light as He is in the light, we have fellowship with one another, and the blood of Jesus Christ His Son cleanses us from all sin. </a:t>
            </a:r>
          </a:p>
          <a:p>
            <a:r>
              <a:rPr lang="en-CA" sz="2800" dirty="0" smtClean="0">
                <a:solidFill>
                  <a:schemeClr val="bg1"/>
                </a:solidFill>
              </a:rPr>
              <a:t>1 John 1:5-7</a:t>
            </a:r>
          </a:p>
          <a:p>
            <a:endParaRPr lang="en-CA" sz="2800"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Word of Truth</a:t>
            </a:r>
            <a:endParaRPr lang="en-CA" dirty="0">
              <a:solidFill>
                <a:schemeClr val="bg1"/>
              </a:solidFill>
            </a:endParaRPr>
          </a:p>
        </p:txBody>
      </p:sp>
      <p:sp>
        <p:nvSpPr>
          <p:cNvPr id="4" name="Rectangle 3"/>
          <p:cNvSpPr/>
          <p:nvPr/>
        </p:nvSpPr>
        <p:spPr>
          <a:xfrm>
            <a:off x="309045" y="1700775"/>
            <a:ext cx="8564315" cy="4832092"/>
          </a:xfrm>
          <a:prstGeom prst="rect">
            <a:avLst/>
          </a:prstGeom>
        </p:spPr>
        <p:txBody>
          <a:bodyPr wrap="square">
            <a:spAutoFit/>
          </a:bodyPr>
          <a:lstStyle/>
          <a:p>
            <a:r>
              <a:rPr lang="en-CA" sz="3200" dirty="0" smtClean="0">
                <a:solidFill>
                  <a:schemeClr val="bg1"/>
                </a:solidFill>
              </a:rPr>
              <a:t>For this reason we also thank God without ceasing, because when you received the word of God which you heard from us, you welcomed it not as the word of men, but as it is in truth, the word of God, which also effectively works in you who believe. </a:t>
            </a:r>
          </a:p>
          <a:p>
            <a:r>
              <a:rPr lang="en-CA" sz="3200" dirty="0" smtClean="0">
                <a:solidFill>
                  <a:schemeClr val="bg1"/>
                </a:solidFill>
              </a:rPr>
              <a:t>1 Thessalonians 2:13</a:t>
            </a:r>
          </a:p>
          <a:p>
            <a:endParaRPr lang="en-CA" sz="2800" dirty="0" smtClean="0"/>
          </a:p>
          <a:p>
            <a:endParaRPr lang="en-CA" sz="2800" dirty="0" smtClean="0">
              <a:solidFill>
                <a:schemeClr val="bg1"/>
              </a:solidFill>
            </a:endParaRPr>
          </a:p>
          <a:p>
            <a:endParaRPr lang="en-CA" sz="2800" dirty="0" smtClean="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There is no penalty!</a:t>
            </a:r>
            <a:endParaRPr lang="en-CA" dirty="0">
              <a:solidFill>
                <a:schemeClr val="bg1"/>
              </a:solidFill>
            </a:endParaRPr>
          </a:p>
        </p:txBody>
      </p:sp>
      <p:sp>
        <p:nvSpPr>
          <p:cNvPr id="3" name="TextBox 2"/>
          <p:cNvSpPr txBox="1"/>
          <p:nvPr/>
        </p:nvSpPr>
        <p:spPr>
          <a:xfrm>
            <a:off x="462665" y="1931205"/>
            <a:ext cx="8065050" cy="3785652"/>
          </a:xfrm>
          <a:prstGeom prst="rect">
            <a:avLst/>
          </a:prstGeom>
          <a:noFill/>
        </p:spPr>
        <p:txBody>
          <a:bodyPr wrap="square" rtlCol="0">
            <a:spAutoFit/>
          </a:bodyPr>
          <a:lstStyle/>
          <a:p>
            <a:r>
              <a:rPr lang="en-CA" sz="3200" dirty="0" smtClean="0">
                <a:solidFill>
                  <a:schemeClr val="bg1"/>
                </a:solidFill>
              </a:rPr>
              <a:t>There is a way that seems right to a man, But its end is the way of death. </a:t>
            </a:r>
          </a:p>
          <a:p>
            <a:r>
              <a:rPr lang="en-CA" sz="3200" dirty="0" smtClean="0">
                <a:solidFill>
                  <a:schemeClr val="bg1"/>
                </a:solidFill>
              </a:rPr>
              <a:t>Proverbs 14:12</a:t>
            </a:r>
            <a:br>
              <a:rPr lang="en-CA" sz="3200" dirty="0" smtClean="0">
                <a:solidFill>
                  <a:schemeClr val="bg1"/>
                </a:solidFill>
              </a:rPr>
            </a:br>
            <a:endParaRPr lang="en-CA" sz="1600" dirty="0" smtClean="0">
              <a:solidFill>
                <a:schemeClr val="bg1"/>
              </a:solidFill>
            </a:endParaRPr>
          </a:p>
          <a:p>
            <a:r>
              <a:rPr lang="en-CA" sz="3200" dirty="0" smtClean="0">
                <a:solidFill>
                  <a:schemeClr val="bg1"/>
                </a:solidFill>
              </a:rPr>
              <a:t>What fruit did you have then in the things of which you are now ashamed? For the end of those things is death. </a:t>
            </a:r>
          </a:p>
          <a:p>
            <a:r>
              <a:rPr lang="en-CA" sz="3200" dirty="0" smtClean="0">
                <a:solidFill>
                  <a:schemeClr val="bg1"/>
                </a:solidFill>
              </a:rPr>
              <a:t>Romans 6:21</a:t>
            </a:r>
            <a:endParaRPr lang="en-CA"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sz="4800" dirty="0" smtClean="0">
                <a:solidFill>
                  <a:schemeClr val="bg1"/>
                </a:solidFill>
              </a:rPr>
              <a:t>You will be better off!</a:t>
            </a:r>
            <a:endParaRPr lang="en-CA" sz="4800" dirty="0">
              <a:solidFill>
                <a:schemeClr val="bg1"/>
              </a:solidFill>
            </a:endParaRPr>
          </a:p>
        </p:txBody>
      </p:sp>
      <p:sp>
        <p:nvSpPr>
          <p:cNvPr id="3" name="TextBox 2"/>
          <p:cNvSpPr txBox="1"/>
          <p:nvPr/>
        </p:nvSpPr>
        <p:spPr>
          <a:xfrm>
            <a:off x="309045" y="1969610"/>
            <a:ext cx="8525910" cy="3539430"/>
          </a:xfrm>
          <a:prstGeom prst="rect">
            <a:avLst/>
          </a:prstGeom>
          <a:noFill/>
        </p:spPr>
        <p:txBody>
          <a:bodyPr wrap="square" rtlCol="0">
            <a:spAutoFit/>
          </a:bodyPr>
          <a:lstStyle/>
          <a:p>
            <a:r>
              <a:rPr lang="en-CA" sz="3200" dirty="0" smtClean="0">
                <a:solidFill>
                  <a:schemeClr val="bg1"/>
                </a:solidFill>
              </a:rPr>
              <a:t>Whoever transgresses and does not abide in the </a:t>
            </a:r>
            <a:r>
              <a:rPr lang="en-CA" sz="3200" u="sng" dirty="0" smtClean="0">
                <a:solidFill>
                  <a:schemeClr val="bg1"/>
                </a:solidFill>
              </a:rPr>
              <a:t>doctrine of Christ </a:t>
            </a:r>
            <a:r>
              <a:rPr lang="en-CA" sz="3200" dirty="0" smtClean="0">
                <a:solidFill>
                  <a:schemeClr val="bg1"/>
                </a:solidFill>
              </a:rPr>
              <a:t>does not have God. He who abides in the </a:t>
            </a:r>
            <a:r>
              <a:rPr lang="en-CA" sz="3200" u="sng" dirty="0" smtClean="0">
                <a:solidFill>
                  <a:schemeClr val="bg1"/>
                </a:solidFill>
              </a:rPr>
              <a:t>doctrine of Christ </a:t>
            </a:r>
            <a:r>
              <a:rPr lang="en-CA" sz="3200" dirty="0" smtClean="0">
                <a:solidFill>
                  <a:schemeClr val="bg1"/>
                </a:solidFill>
              </a:rPr>
              <a:t>has both the Father and the Son. </a:t>
            </a:r>
          </a:p>
          <a:p>
            <a:r>
              <a:rPr lang="en-CA" sz="3200" dirty="0" smtClean="0">
                <a:solidFill>
                  <a:schemeClr val="bg1"/>
                </a:solidFill>
              </a:rPr>
              <a:t>2 John 1:9</a:t>
            </a:r>
          </a:p>
          <a:p>
            <a:endParaRPr lang="en-CA" sz="3200" dirty="0" smtClean="0">
              <a:solidFill>
                <a:schemeClr val="bg1"/>
              </a:solidFill>
            </a:endParaRPr>
          </a:p>
          <a:p>
            <a:pPr algn="ctr"/>
            <a:endParaRPr lang="en-CA" sz="3200" dirty="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The Lies of the Serpent</a:t>
            </a:r>
          </a:p>
        </p:txBody>
      </p:sp>
      <p:sp>
        <p:nvSpPr>
          <p:cNvPr id="3" name="TextBox 2"/>
          <p:cNvSpPr txBox="1"/>
          <p:nvPr/>
        </p:nvSpPr>
        <p:spPr>
          <a:xfrm>
            <a:off x="1806840" y="2430470"/>
            <a:ext cx="5261485" cy="2800767"/>
          </a:xfrm>
          <a:prstGeom prst="rect">
            <a:avLst/>
          </a:prstGeom>
          <a:noFill/>
        </p:spPr>
        <p:txBody>
          <a:bodyPr wrap="square" rtlCol="0">
            <a:spAutoFit/>
          </a:bodyPr>
          <a:lstStyle/>
          <a:p>
            <a:pPr algn="ctr"/>
            <a:r>
              <a:rPr lang="en-CA" sz="4400" b="1" dirty="0" smtClean="0">
                <a:solidFill>
                  <a:schemeClr val="bg1"/>
                </a:solidFill>
              </a:rPr>
              <a:t>Lies</a:t>
            </a:r>
            <a:br>
              <a:rPr lang="en-CA" sz="4400" b="1" dirty="0" smtClean="0">
                <a:solidFill>
                  <a:schemeClr val="bg1"/>
                </a:solidFill>
              </a:rPr>
            </a:br>
            <a:endParaRPr lang="en-CA" sz="2200" b="1" dirty="0" smtClean="0">
              <a:solidFill>
                <a:schemeClr val="bg1"/>
              </a:solidFill>
            </a:endParaRPr>
          </a:p>
          <a:p>
            <a:pPr algn="ctr"/>
            <a:r>
              <a:rPr lang="en-CA" sz="4400" b="1" dirty="0" smtClean="0">
                <a:solidFill>
                  <a:schemeClr val="bg1"/>
                </a:solidFill>
              </a:rPr>
              <a:t>Watchmen</a:t>
            </a:r>
            <a:br>
              <a:rPr lang="en-CA" sz="4400" b="1" dirty="0" smtClean="0">
                <a:solidFill>
                  <a:schemeClr val="bg1"/>
                </a:solidFill>
              </a:rPr>
            </a:br>
            <a:endParaRPr lang="en-CA" sz="2200" b="1" dirty="0" smtClean="0">
              <a:solidFill>
                <a:schemeClr val="bg1"/>
              </a:solidFill>
            </a:endParaRPr>
          </a:p>
          <a:p>
            <a:pPr algn="ctr"/>
            <a:r>
              <a:rPr lang="en-CA" sz="4400" b="1" dirty="0" smtClean="0">
                <a:solidFill>
                  <a:schemeClr val="bg1"/>
                </a:solidFill>
              </a:rPr>
              <a:t>Shepherds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690" y="1866900"/>
            <a:ext cx="7878122" cy="4114800"/>
          </a:xfrm>
        </p:spPr>
        <p:txBody>
          <a:bodyPr/>
          <a:lstStyle/>
          <a:p>
            <a:pPr marL="0" indent="0">
              <a:buNone/>
            </a:pPr>
            <a:r>
              <a:rPr lang="en-CA" dirty="0" smtClean="0">
                <a:solidFill>
                  <a:schemeClr val="bg1"/>
                </a:solidFill>
              </a:rPr>
              <a:t>There are many interpretations</a:t>
            </a:r>
          </a:p>
          <a:p>
            <a:pPr marL="0" indent="0">
              <a:buNone/>
            </a:pPr>
            <a:r>
              <a:rPr lang="en-CA" dirty="0" smtClean="0">
                <a:solidFill>
                  <a:schemeClr val="bg1"/>
                </a:solidFill>
              </a:rPr>
              <a:t>There are many religions</a:t>
            </a:r>
          </a:p>
          <a:p>
            <a:pPr marL="0" indent="0">
              <a:buNone/>
            </a:pPr>
            <a:r>
              <a:rPr lang="en-CA" dirty="0" smtClean="0">
                <a:solidFill>
                  <a:schemeClr val="bg1"/>
                </a:solidFill>
              </a:rPr>
              <a:t>There are many versions of what people want the bible to say</a:t>
            </a:r>
          </a:p>
          <a:p>
            <a:pPr marL="0" indent="0">
              <a:buNone/>
            </a:pPr>
            <a:endParaRPr lang="en-CA" dirty="0" smtClean="0">
              <a:solidFill>
                <a:schemeClr val="bg1"/>
              </a:solidFill>
            </a:endParaRPr>
          </a:p>
          <a:p>
            <a:pPr marL="0" indent="0">
              <a:buNone/>
            </a:pPr>
            <a:r>
              <a:rPr lang="en-CA" b="1" dirty="0" smtClean="0">
                <a:solidFill>
                  <a:schemeClr val="bg1"/>
                </a:solidFill>
              </a:rPr>
              <a:t>BUT THERE IS ONLY ONE TRUTH</a:t>
            </a:r>
            <a:r>
              <a:rPr lang="en-CA" dirty="0" smtClean="0">
                <a:solidFill>
                  <a:schemeClr val="bg1"/>
                </a:solidFill>
              </a:rPr>
              <a:t>!</a:t>
            </a:r>
            <a:endParaRPr lang="en-CA"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304800"/>
            <a:ext cx="7405970" cy="1143000"/>
          </a:xfrm>
        </p:spPr>
        <p:txBody>
          <a:bodyPr/>
          <a:lstStyle/>
          <a:p>
            <a:r>
              <a:rPr lang="en-CA" dirty="0" smtClean="0">
                <a:solidFill>
                  <a:schemeClr val="bg1"/>
                </a:solidFill>
              </a:rPr>
              <a:t>Watchmen and Shepherds</a:t>
            </a:r>
            <a:endParaRPr lang="en-CA" dirty="0">
              <a:solidFill>
                <a:schemeClr val="bg1"/>
              </a:solidFill>
            </a:endParaRPr>
          </a:p>
        </p:txBody>
      </p:sp>
      <p:sp>
        <p:nvSpPr>
          <p:cNvPr id="3" name="Content Placeholder 2"/>
          <p:cNvSpPr>
            <a:spLocks noGrp="1"/>
          </p:cNvSpPr>
          <p:nvPr>
            <p:ph idx="1"/>
          </p:nvPr>
        </p:nvSpPr>
        <p:spPr>
          <a:xfrm>
            <a:off x="270640" y="2008015"/>
            <a:ext cx="3648475" cy="3763690"/>
          </a:xfrm>
        </p:spPr>
        <p:txBody>
          <a:bodyPr/>
          <a:lstStyle/>
          <a:p>
            <a:r>
              <a:rPr lang="en-CA" sz="4000" dirty="0" smtClean="0">
                <a:solidFill>
                  <a:schemeClr val="bg1"/>
                </a:solidFill>
              </a:rPr>
              <a:t>Let us take a vote on that!</a:t>
            </a:r>
            <a:endParaRPr lang="en-CA" sz="4000" dirty="0">
              <a:solidFill>
                <a:schemeClr val="bg1"/>
              </a:solidFill>
            </a:endParaRPr>
          </a:p>
        </p:txBody>
      </p:sp>
      <p:pic>
        <p:nvPicPr>
          <p:cNvPr id="4" name="Picture 3" descr="Nahanni069.jpg"/>
          <p:cNvPicPr>
            <a:picLocks noChangeAspect="1"/>
          </p:cNvPicPr>
          <p:nvPr/>
        </p:nvPicPr>
        <p:blipFill>
          <a:blip r:embed="rId3" cstate="print"/>
          <a:stretch>
            <a:fillRect/>
          </a:stretch>
        </p:blipFill>
        <p:spPr>
          <a:xfrm>
            <a:off x="4418380" y="1700775"/>
            <a:ext cx="4070930" cy="49783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304800"/>
            <a:ext cx="7405970" cy="1143000"/>
          </a:xfrm>
        </p:spPr>
        <p:txBody>
          <a:bodyPr/>
          <a:lstStyle/>
          <a:p>
            <a:r>
              <a:rPr lang="en-CA" dirty="0" smtClean="0">
                <a:solidFill>
                  <a:schemeClr val="bg1"/>
                </a:solidFill>
              </a:rPr>
              <a:t>Watchmen and Shepherds</a:t>
            </a:r>
            <a:endParaRPr lang="en-CA" dirty="0">
              <a:solidFill>
                <a:schemeClr val="bg1"/>
              </a:solidFill>
            </a:endParaRPr>
          </a:p>
        </p:txBody>
      </p:sp>
      <p:sp>
        <p:nvSpPr>
          <p:cNvPr id="3" name="Content Placeholder 2"/>
          <p:cNvSpPr>
            <a:spLocks noGrp="1"/>
          </p:cNvSpPr>
          <p:nvPr>
            <p:ph idx="1"/>
          </p:nvPr>
        </p:nvSpPr>
        <p:spPr>
          <a:xfrm>
            <a:off x="1181100" y="2200040"/>
            <a:ext cx="7351712" cy="3781660"/>
          </a:xfrm>
        </p:spPr>
        <p:txBody>
          <a:bodyPr/>
          <a:lstStyle/>
          <a:p>
            <a:r>
              <a:rPr lang="en-CA" sz="3200" dirty="0" smtClean="0">
                <a:solidFill>
                  <a:schemeClr val="bg1"/>
                </a:solidFill>
              </a:rPr>
              <a:t>Ezekiel 33 - Watchmen</a:t>
            </a:r>
          </a:p>
          <a:p>
            <a:r>
              <a:rPr lang="en-CA" sz="3200" dirty="0" smtClean="0">
                <a:solidFill>
                  <a:schemeClr val="bg1"/>
                </a:solidFill>
              </a:rPr>
              <a:t>Ezekiel 34 - Shepherds</a:t>
            </a:r>
            <a:endParaRPr lang="en-CA" sz="32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25" y="304800"/>
            <a:ext cx="7252350" cy="1143000"/>
          </a:xfrm>
        </p:spPr>
        <p:txBody>
          <a:bodyPr/>
          <a:lstStyle/>
          <a:p>
            <a:r>
              <a:rPr lang="en-CA" dirty="0" smtClean="0">
                <a:solidFill>
                  <a:schemeClr val="accent3"/>
                </a:solidFill>
              </a:rPr>
              <a:t>Watchmen</a:t>
            </a:r>
            <a:endParaRPr lang="en-CA" dirty="0">
              <a:solidFill>
                <a:schemeClr val="accent3"/>
              </a:solidFill>
            </a:endParaRPr>
          </a:p>
        </p:txBody>
      </p:sp>
      <p:pic>
        <p:nvPicPr>
          <p:cNvPr id="5" name="Three Horns.mp3">
            <a:hlinkClick r:id="" action="ppaction://media"/>
          </p:cNvPr>
          <p:cNvPicPr>
            <a:picLocks noRot="1" noChangeAspect="1"/>
          </p:cNvPicPr>
          <p:nvPr>
            <a:audioFile r:link="rId1"/>
          </p:nvPr>
        </p:nvPicPr>
        <p:blipFill>
          <a:blip r:embed="rId4" cstate="print"/>
          <a:stretch>
            <a:fillRect/>
          </a:stretch>
        </p:blipFill>
        <p:spPr>
          <a:xfrm>
            <a:off x="8335690" y="634778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94" fill="hold"/>
                                        <p:tgtEl>
                                          <p:spTgt spid="5"/>
                                        </p:tgtEl>
                                      </p:cBhvr>
                                    </p:cmd>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JPG"/>
          <p:cNvPicPr>
            <a:picLocks noChangeAspect="1"/>
          </p:cNvPicPr>
          <p:nvPr/>
        </p:nvPicPr>
        <p:blipFill>
          <a:blip r:embed="rId3" cstate="print"/>
          <a:stretch>
            <a:fillRect/>
          </a:stretch>
        </p:blipFill>
        <p:spPr>
          <a:xfrm>
            <a:off x="-1" y="0"/>
            <a:ext cx="9136583"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Not Silent</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I have set watchmen on your walls, O Jerusalem; They shall never hold their peace day or night. You who make mention of the LORD, do not keep silent, and give Him no rest till He establishes and till He makes Jerusalem a praise in the earth. </a:t>
            </a:r>
          </a:p>
          <a:p>
            <a:pPr marL="0" indent="0">
              <a:buNone/>
            </a:pPr>
            <a:r>
              <a:rPr lang="en-CA" sz="3600" dirty="0" smtClean="0">
                <a:solidFill>
                  <a:schemeClr val="accent3"/>
                </a:solidFill>
              </a:rPr>
              <a:t>Isaiah 62:6-7</a:t>
            </a:r>
          </a:p>
          <a:p>
            <a:pPr marL="0" indent="0">
              <a:buNone/>
            </a:pPr>
            <a:endParaRPr lang="en-CA" sz="36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Listen to the Warning</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Also, I set watchmen over you, saying, 'Listen to the sound of the shofar!' </a:t>
            </a:r>
          </a:p>
          <a:p>
            <a:pPr marL="0" indent="0">
              <a:buNone/>
            </a:pPr>
            <a:r>
              <a:rPr lang="en-CA" sz="3600" dirty="0" smtClean="0">
                <a:solidFill>
                  <a:schemeClr val="accent3"/>
                </a:solidFill>
              </a:rPr>
              <a:t>But they said, 'We will not listen.' </a:t>
            </a:r>
          </a:p>
          <a:p>
            <a:pPr marL="0" indent="0">
              <a:buNone/>
            </a:pPr>
            <a:r>
              <a:rPr lang="en-CA" sz="3600" dirty="0" smtClean="0">
                <a:solidFill>
                  <a:schemeClr val="accent3"/>
                </a:solidFill>
              </a:rPr>
              <a:t>Jeremiah 6:17</a:t>
            </a:r>
          </a:p>
          <a:p>
            <a:endParaRPr lang="en-CA" sz="36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Warning to Watchmen</a:t>
            </a:r>
          </a:p>
        </p:txBody>
      </p:sp>
      <p:sp>
        <p:nvSpPr>
          <p:cNvPr id="6147" name="Rectangle 3"/>
          <p:cNvSpPr>
            <a:spLocks noGrp="1" noChangeArrowheads="1"/>
          </p:cNvSpPr>
          <p:nvPr>
            <p:ph type="body" idx="1"/>
          </p:nvPr>
        </p:nvSpPr>
        <p:spPr>
          <a:xfrm>
            <a:off x="309045" y="1662370"/>
            <a:ext cx="8223769" cy="4319330"/>
          </a:xfrm>
        </p:spPr>
        <p:txBody>
          <a:bodyPr/>
          <a:lstStyle/>
          <a:p>
            <a:pPr marL="0" indent="0">
              <a:buNone/>
            </a:pPr>
            <a:r>
              <a:rPr lang="en-CA" sz="3200" dirty="0" smtClean="0">
                <a:solidFill>
                  <a:schemeClr val="accent3"/>
                </a:solidFill>
              </a:rPr>
              <a:t>Son of man, I have made you a watchman for the house of Israel; therefore hear a word from My mouth, and give them warning from Me: When I say to the wicked, 'You shall surely die,' and you give him no warning, nor speak to warn the wicked from his wicked way, to save his life, that same wicked man shall die in his iniquity; </a:t>
            </a:r>
            <a:r>
              <a:rPr lang="en-CA" sz="3200" u="sng" dirty="0" smtClean="0">
                <a:solidFill>
                  <a:schemeClr val="accent3"/>
                </a:solidFill>
              </a:rPr>
              <a:t>but his blood I will require at your hand. </a:t>
            </a:r>
          </a:p>
          <a:p>
            <a:pPr marL="0" indent="0">
              <a:buNone/>
            </a:pPr>
            <a:r>
              <a:rPr lang="en-CA" sz="3200" dirty="0" smtClean="0">
                <a:solidFill>
                  <a:schemeClr val="accent3"/>
                </a:solidFill>
              </a:rPr>
              <a:t>Ezekiel 3:17-18</a:t>
            </a:r>
          </a:p>
          <a:p>
            <a:pPr marL="0" indent="0">
              <a:buNone/>
            </a:pPr>
            <a:endParaRPr lang="en-CA" sz="3200" dirty="0" smtClean="0">
              <a:solidFill>
                <a:schemeClr val="accent3"/>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Watchmen Failed</a:t>
            </a:r>
          </a:p>
        </p:txBody>
      </p:sp>
      <p:sp>
        <p:nvSpPr>
          <p:cNvPr id="6147" name="Rectangle 3"/>
          <p:cNvSpPr>
            <a:spLocks noGrp="1" noChangeArrowheads="1"/>
          </p:cNvSpPr>
          <p:nvPr>
            <p:ph type="body" idx="1"/>
          </p:nvPr>
        </p:nvSpPr>
        <p:spPr>
          <a:xfrm>
            <a:off x="309045" y="1892800"/>
            <a:ext cx="8223769" cy="4088900"/>
          </a:xfrm>
        </p:spPr>
        <p:txBody>
          <a:bodyPr/>
          <a:lstStyle/>
          <a:p>
            <a:pPr marL="0" indent="0">
              <a:buNone/>
            </a:pPr>
            <a:r>
              <a:rPr lang="en-CA" sz="3600" dirty="0" smtClean="0">
                <a:solidFill>
                  <a:schemeClr val="accent3"/>
                </a:solidFill>
              </a:rPr>
              <a:t>His watchmen are blind, They are all ignorant; They are all dumb dogs, They cannot bark; Sleeping, lying down, loving to slumber. </a:t>
            </a:r>
          </a:p>
          <a:p>
            <a:pPr marL="0" indent="0">
              <a:buNone/>
            </a:pPr>
            <a:r>
              <a:rPr lang="en-CA" sz="3200" dirty="0" smtClean="0">
                <a:solidFill>
                  <a:schemeClr val="accent3"/>
                </a:solidFill>
              </a:rPr>
              <a:t>Isaiah 56:10</a:t>
            </a:r>
          </a:p>
          <a:p>
            <a:endParaRPr lang="en-CA" sz="3200" dirty="0" smtClean="0">
              <a:solidFill>
                <a:schemeClr val="accent3"/>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Saved by the Watchman</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200" dirty="0" smtClean="0">
                <a:solidFill>
                  <a:schemeClr val="accent3"/>
                </a:solidFill>
              </a:rPr>
              <a:t>By night on my bed I sought the one I love; I sought him, but I did not find him. "I will rise now," I said, "And go about the city; In the streets and in the squares I will seek the one I love." I sought him, but I did not find him. The watchmen who go about the city found me; I said, "Have you seen the one I love?“</a:t>
            </a:r>
          </a:p>
          <a:p>
            <a:pPr marL="0" indent="0">
              <a:buNone/>
            </a:pPr>
            <a:r>
              <a:rPr lang="en-CA" sz="3200" dirty="0" smtClean="0">
                <a:solidFill>
                  <a:schemeClr val="accent3"/>
                </a:solidFill>
              </a:rPr>
              <a:t>Song of Solomon 3:1-3</a:t>
            </a:r>
          </a:p>
          <a:p>
            <a:pPr marL="0" indent="0">
              <a:buNone/>
            </a:pPr>
            <a:endParaRPr lang="en-US" sz="3200" dirty="0"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JPG"/>
          <p:cNvPicPr>
            <a:picLocks noChangeAspect="1"/>
          </p:cNvPicPr>
          <p:nvPr/>
        </p:nvPicPr>
        <p:blipFill>
          <a:blip r:embed="rId3" cstate="print"/>
          <a:stretch>
            <a:fillRect/>
          </a:stretch>
        </p:blipFill>
        <p:spPr>
          <a:xfrm>
            <a:off x="-1" y="0"/>
            <a:ext cx="9136583"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Marriage vows</a:t>
            </a:r>
            <a:endParaRPr lang="en-CA" dirty="0">
              <a:solidFill>
                <a:schemeClr val="bg1"/>
              </a:solidFill>
            </a:endParaRPr>
          </a:p>
        </p:txBody>
      </p:sp>
      <p:sp>
        <p:nvSpPr>
          <p:cNvPr id="3" name="Content Placeholder 2"/>
          <p:cNvSpPr>
            <a:spLocks noGrp="1"/>
          </p:cNvSpPr>
          <p:nvPr>
            <p:ph idx="1"/>
          </p:nvPr>
        </p:nvSpPr>
        <p:spPr>
          <a:xfrm>
            <a:off x="347450" y="1866900"/>
            <a:ext cx="8185362" cy="4114800"/>
          </a:xfrm>
        </p:spPr>
        <p:txBody>
          <a:bodyPr/>
          <a:lstStyle/>
          <a:p>
            <a:r>
              <a:rPr lang="en-CA" dirty="0" smtClean="0">
                <a:solidFill>
                  <a:schemeClr val="bg1"/>
                </a:solidFill>
              </a:rPr>
              <a:t>Exclusive to our marriage </a:t>
            </a:r>
            <a:r>
              <a:rPr lang="en-CA" dirty="0" smtClean="0">
                <a:solidFill>
                  <a:schemeClr val="bg1"/>
                </a:solidFill>
              </a:rPr>
              <a:t>vows</a:t>
            </a:r>
            <a:br>
              <a:rPr lang="en-CA" dirty="0" smtClean="0">
                <a:solidFill>
                  <a:schemeClr val="bg1"/>
                </a:solidFill>
              </a:rPr>
            </a:br>
            <a:endParaRPr lang="en-CA" dirty="0" smtClean="0">
              <a:solidFill>
                <a:schemeClr val="bg1"/>
              </a:solidFill>
            </a:endParaRPr>
          </a:p>
          <a:p>
            <a:r>
              <a:rPr lang="en-CA" dirty="0" smtClean="0">
                <a:solidFill>
                  <a:schemeClr val="bg1"/>
                </a:solidFill>
              </a:rPr>
              <a:t>Warn when we see activities that would lead to adultery</a:t>
            </a:r>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Watchmen’s Failure</a:t>
            </a:r>
            <a:endParaRPr lang="en-CA" dirty="0">
              <a:solidFill>
                <a:schemeClr val="bg1"/>
              </a:solidFill>
            </a:endParaRPr>
          </a:p>
        </p:txBody>
      </p:sp>
      <p:sp>
        <p:nvSpPr>
          <p:cNvPr id="3" name="Content Placeholder 2"/>
          <p:cNvSpPr>
            <a:spLocks noGrp="1"/>
          </p:cNvSpPr>
          <p:nvPr>
            <p:ph idx="1"/>
          </p:nvPr>
        </p:nvSpPr>
        <p:spPr>
          <a:xfrm>
            <a:off x="347450" y="1866900"/>
            <a:ext cx="8185362" cy="4114800"/>
          </a:xfrm>
        </p:spPr>
        <p:txBody>
          <a:bodyPr/>
          <a:lstStyle/>
          <a:p>
            <a:pPr marL="0" indent="0">
              <a:buNone/>
            </a:pPr>
            <a:r>
              <a:rPr lang="en-CA" sz="3600" dirty="0" smtClean="0">
                <a:solidFill>
                  <a:schemeClr val="bg1"/>
                </a:solidFill>
              </a:rPr>
              <a:t>When I say to the wicked, 'O wicked man, you shall surely die!' and you do not speak to warn the wicked from his way, that wicked man shall die in his iniquity; but his blood I will require at your hand. </a:t>
            </a:r>
          </a:p>
          <a:p>
            <a:pPr marL="0" indent="0">
              <a:buNone/>
            </a:pPr>
            <a:r>
              <a:rPr lang="en-CA" sz="3600" dirty="0" smtClean="0">
                <a:solidFill>
                  <a:schemeClr val="bg1"/>
                </a:solidFill>
              </a:rPr>
              <a:t>Ezekiel </a:t>
            </a:r>
            <a:r>
              <a:rPr lang="en-CA" sz="3600" dirty="0" smtClean="0">
                <a:solidFill>
                  <a:schemeClr val="bg1"/>
                </a:solidFill>
              </a:rPr>
              <a:t>33:8</a:t>
            </a:r>
            <a:endParaRPr lang="en-CA" dirty="0" smtClean="0"/>
          </a:p>
          <a:p>
            <a:pPr marL="0" indent="0">
              <a:buNone/>
            </a:pPr>
            <a:endParaRPr lang="en-CA" dirty="0" smtClean="0">
              <a:solidFill>
                <a:schemeClr val="bg1"/>
              </a:solidFill>
            </a:endParaRPr>
          </a:p>
          <a:p>
            <a:endParaRPr lang="en-CA" dirty="0" smtClean="0"/>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Watchmen’s Success</a:t>
            </a:r>
            <a:endParaRPr lang="en-CA" dirty="0">
              <a:solidFill>
                <a:schemeClr val="bg1"/>
              </a:solidFill>
            </a:endParaRPr>
          </a:p>
        </p:txBody>
      </p:sp>
      <p:sp>
        <p:nvSpPr>
          <p:cNvPr id="3" name="Content Placeholder 2"/>
          <p:cNvSpPr>
            <a:spLocks noGrp="1"/>
          </p:cNvSpPr>
          <p:nvPr>
            <p:ph idx="1"/>
          </p:nvPr>
        </p:nvSpPr>
        <p:spPr>
          <a:xfrm>
            <a:off x="347450" y="1866900"/>
            <a:ext cx="8185362" cy="4114800"/>
          </a:xfrm>
        </p:spPr>
        <p:txBody>
          <a:bodyPr/>
          <a:lstStyle/>
          <a:p>
            <a:pPr marL="0" indent="0">
              <a:buNone/>
            </a:pPr>
            <a:r>
              <a:rPr lang="en-CA" sz="3600" dirty="0" smtClean="0">
                <a:solidFill>
                  <a:schemeClr val="bg1"/>
                </a:solidFill>
              </a:rPr>
              <a:t>Nevertheless if you warn the wicked to turn from his way, and he does not turn from his way, he shall die in his iniquity; but you have delivered your soul. </a:t>
            </a:r>
          </a:p>
          <a:p>
            <a:pPr marL="0" indent="0">
              <a:buNone/>
            </a:pPr>
            <a:r>
              <a:rPr lang="en-CA" sz="3600" dirty="0" smtClean="0">
                <a:solidFill>
                  <a:schemeClr val="bg1"/>
                </a:solidFill>
              </a:rPr>
              <a:t>Ezekiel 33:9</a:t>
            </a:r>
          </a:p>
          <a:p>
            <a:endParaRPr lang="en-CA" sz="3200" dirty="0" smtClean="0"/>
          </a:p>
          <a:p>
            <a:endParaRPr lang="en-CA" dirty="0" smtClean="0"/>
          </a:p>
          <a:p>
            <a:pPr marL="0" indent="0">
              <a:buNone/>
            </a:pPr>
            <a:endParaRPr lang="en-CA" dirty="0" smtClean="0">
              <a:solidFill>
                <a:schemeClr val="bg1"/>
              </a:solidFill>
            </a:endParaRPr>
          </a:p>
          <a:p>
            <a:endParaRPr lang="en-CA" dirty="0" smtClean="0"/>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Watchmen Today</a:t>
            </a:r>
            <a:endParaRPr lang="en-CA" dirty="0">
              <a:solidFill>
                <a:schemeClr val="bg1"/>
              </a:solidFill>
            </a:endParaRPr>
          </a:p>
        </p:txBody>
      </p:sp>
      <p:sp>
        <p:nvSpPr>
          <p:cNvPr id="3" name="Content Placeholder 2"/>
          <p:cNvSpPr>
            <a:spLocks noGrp="1"/>
          </p:cNvSpPr>
          <p:nvPr>
            <p:ph idx="1"/>
          </p:nvPr>
        </p:nvSpPr>
        <p:spPr>
          <a:xfrm>
            <a:off x="347450" y="1866900"/>
            <a:ext cx="8185362" cy="4114800"/>
          </a:xfrm>
        </p:spPr>
        <p:txBody>
          <a:bodyPr/>
          <a:lstStyle/>
          <a:p>
            <a:pPr marL="0" indent="0">
              <a:buNone/>
            </a:pPr>
            <a:r>
              <a:rPr lang="en-CA" sz="3200" dirty="0" smtClean="0">
                <a:solidFill>
                  <a:schemeClr val="bg1"/>
                </a:solidFill>
              </a:rPr>
              <a:t>Brethren, if anyone among you wanders from the truth, and someone turns him back, let him know that he who turns a sinner from the error of his way will save a soul from death and cover a multitude of sins. </a:t>
            </a:r>
          </a:p>
          <a:p>
            <a:pPr marL="0" indent="0">
              <a:buNone/>
            </a:pPr>
            <a:r>
              <a:rPr lang="en-CA" sz="3200" dirty="0" smtClean="0">
                <a:solidFill>
                  <a:schemeClr val="bg1"/>
                </a:solidFill>
              </a:rPr>
              <a:t>James 5:19-20</a:t>
            </a:r>
            <a:endParaRPr lang="en-CA" sz="3200"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25" y="304800"/>
            <a:ext cx="7252350" cy="1143000"/>
          </a:xfrm>
        </p:spPr>
        <p:txBody>
          <a:bodyPr/>
          <a:lstStyle/>
          <a:p>
            <a:r>
              <a:rPr lang="en-CA" dirty="0" smtClean="0">
                <a:solidFill>
                  <a:schemeClr val="accent3"/>
                </a:solidFill>
              </a:rPr>
              <a:t>Shepherds Duty</a:t>
            </a:r>
            <a:endParaRPr lang="en-CA" dirty="0">
              <a:solidFill>
                <a:schemeClr val="accent3"/>
              </a:solidFill>
            </a:endParaRPr>
          </a:p>
        </p:txBody>
      </p:sp>
      <p:sp>
        <p:nvSpPr>
          <p:cNvPr id="3" name="TextBox 2"/>
          <p:cNvSpPr txBox="1"/>
          <p:nvPr/>
        </p:nvSpPr>
        <p:spPr>
          <a:xfrm>
            <a:off x="347450" y="1815990"/>
            <a:ext cx="8602720" cy="3416320"/>
          </a:xfrm>
          <a:prstGeom prst="rect">
            <a:avLst/>
          </a:prstGeom>
          <a:noFill/>
        </p:spPr>
        <p:txBody>
          <a:bodyPr wrap="square" rtlCol="0">
            <a:spAutoFit/>
          </a:bodyPr>
          <a:lstStyle/>
          <a:p>
            <a:pPr marL="361950" indent="-361950">
              <a:buFont typeface="Arial" pitchFamily="34" charset="0"/>
              <a:buChar char="•"/>
            </a:pPr>
            <a:r>
              <a:rPr lang="en-CA" sz="3600" dirty="0" smtClean="0">
                <a:solidFill>
                  <a:schemeClr val="bg1"/>
                </a:solidFill>
              </a:rPr>
              <a:t>Strengthen the weak</a:t>
            </a:r>
          </a:p>
          <a:p>
            <a:pPr marL="361950" indent="-361950">
              <a:buFont typeface="Arial" pitchFamily="34" charset="0"/>
              <a:buChar char="•"/>
            </a:pPr>
            <a:r>
              <a:rPr lang="en-CA" sz="3600" dirty="0" smtClean="0">
                <a:solidFill>
                  <a:schemeClr val="bg1"/>
                </a:solidFill>
              </a:rPr>
              <a:t>Heal those that are sick</a:t>
            </a:r>
          </a:p>
          <a:p>
            <a:pPr marL="361950" indent="-361950">
              <a:buFont typeface="Arial" pitchFamily="34" charset="0"/>
              <a:buChar char="•"/>
            </a:pPr>
            <a:r>
              <a:rPr lang="en-CA" sz="3600" dirty="0" smtClean="0">
                <a:solidFill>
                  <a:schemeClr val="bg1"/>
                </a:solidFill>
              </a:rPr>
              <a:t>Bind up the broken</a:t>
            </a:r>
          </a:p>
          <a:p>
            <a:pPr marL="361950" indent="-361950">
              <a:buFont typeface="Arial" pitchFamily="34" charset="0"/>
              <a:buChar char="•"/>
            </a:pPr>
            <a:r>
              <a:rPr lang="en-CA" sz="3600" dirty="0" smtClean="0">
                <a:solidFill>
                  <a:schemeClr val="bg1"/>
                </a:solidFill>
              </a:rPr>
              <a:t>Bring back what was driven away</a:t>
            </a:r>
          </a:p>
          <a:p>
            <a:pPr marL="361950" indent="-361950">
              <a:buFont typeface="Arial" pitchFamily="34" charset="0"/>
              <a:buChar char="•"/>
            </a:pPr>
            <a:r>
              <a:rPr lang="en-CA" sz="3600" dirty="0" smtClean="0">
                <a:solidFill>
                  <a:schemeClr val="bg1"/>
                </a:solidFill>
              </a:rPr>
              <a:t>Sought what was lost</a:t>
            </a:r>
          </a:p>
          <a:p>
            <a:pPr marL="361950" indent="-361950">
              <a:buFont typeface="Arial" pitchFamily="34" charset="0"/>
              <a:buChar char="•"/>
            </a:pPr>
            <a:r>
              <a:rPr lang="en-CA" sz="3600" dirty="0" smtClean="0">
                <a:solidFill>
                  <a:schemeClr val="bg1"/>
                </a:solidFill>
              </a:rPr>
              <a:t>Feed them the Word of Truth</a:t>
            </a:r>
            <a:endParaRPr lang="en-CA" dirty="0" smtClean="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Shepherds</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Son of man, prophesy against the shepherds of Israel, prophesy and say to them, 'Thus says the Lord GOD to the shepherds: "Woe to the shepherds of Israel who feed themselves! Should not the shepherds feed the flocks? </a:t>
            </a:r>
          </a:p>
          <a:p>
            <a:pPr marL="0" indent="0">
              <a:buNone/>
            </a:pPr>
            <a:r>
              <a:rPr lang="en-CA" sz="3600" dirty="0" smtClean="0">
                <a:solidFill>
                  <a:schemeClr val="accent3"/>
                </a:solidFill>
              </a:rPr>
              <a:t>Ezekiel 34:2</a:t>
            </a:r>
          </a:p>
          <a:p>
            <a:endParaRPr lang="en-CA" sz="36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Failure of the Shepherds</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200" dirty="0" smtClean="0">
                <a:solidFill>
                  <a:schemeClr val="accent3"/>
                </a:solidFill>
              </a:rPr>
              <a:t>So they were scattered because there was no shepherd; and they became food for all the beasts of the field when they were scattered. My sheep wandered through all the mountains, and on every high hill; yes, My flock was scattered over the whole face of the earth, and no one was seeking or searching for them.  Ezekiel 34:5-6</a:t>
            </a:r>
          </a:p>
          <a:p>
            <a:pPr marL="0" indent="0">
              <a:buNone/>
            </a:pPr>
            <a:endParaRPr lang="en-CA" sz="3200" dirty="0" smtClean="0">
              <a:solidFill>
                <a:schemeClr val="accent3"/>
              </a:solidFill>
            </a:endParaRPr>
          </a:p>
          <a:p>
            <a:pPr marL="0" indent="0">
              <a:buNone/>
            </a:pPr>
            <a:endParaRPr lang="en-CA" sz="3200" dirty="0" smtClean="0">
              <a:solidFill>
                <a:schemeClr val="accent3"/>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Warning to Shepherds</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4000" dirty="0" smtClean="0">
                <a:solidFill>
                  <a:schemeClr val="accent3"/>
                </a:solidFill>
              </a:rPr>
              <a:t>"Woe to the shepherds who destroy and scatter the sheep of My pasture!" says Yahweh.</a:t>
            </a:r>
            <a:r>
              <a:rPr lang="en-CA" sz="3600" dirty="0" smtClean="0">
                <a:solidFill>
                  <a:schemeClr val="accent3"/>
                </a:solidFill>
              </a:rPr>
              <a:t> Jeremiah 23:1</a:t>
            </a:r>
          </a:p>
          <a:p>
            <a:pPr marL="0" indent="0">
              <a:buNone/>
            </a:pPr>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Yahweh will Gather</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4000" dirty="0" smtClean="0">
                <a:solidFill>
                  <a:schemeClr val="accent3"/>
                </a:solidFill>
              </a:rPr>
              <a:t>For thus says Yahweh:</a:t>
            </a:r>
          </a:p>
          <a:p>
            <a:pPr marL="0" indent="0">
              <a:buNone/>
            </a:pPr>
            <a:r>
              <a:rPr lang="en-CA" sz="4000" dirty="0" smtClean="0">
                <a:solidFill>
                  <a:schemeClr val="accent3"/>
                </a:solidFill>
              </a:rPr>
              <a:t>Indeed I Myself will search for My sheep and seek them out. </a:t>
            </a:r>
          </a:p>
          <a:p>
            <a:pPr marL="0" indent="0">
              <a:buNone/>
            </a:pPr>
            <a:r>
              <a:rPr lang="en-CA" sz="4000" dirty="0" smtClean="0">
                <a:solidFill>
                  <a:schemeClr val="accent3"/>
                </a:solidFill>
              </a:rPr>
              <a:t>Ezekiel 34:11</a:t>
            </a:r>
            <a:endParaRPr lang="en-CA" sz="4000" dirty="0" smtClean="0"/>
          </a:p>
          <a:p>
            <a:endParaRPr lang="en-CA" sz="4000"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Yahweh Gathers</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Give ear, O Shepherd of Israel, You who lead Joseph like a flock; You who dwell between the cherubim, shine forth! </a:t>
            </a:r>
          </a:p>
          <a:p>
            <a:pPr marL="0" indent="0">
              <a:buNone/>
            </a:pPr>
            <a:r>
              <a:rPr lang="en-CA" sz="3200" dirty="0" smtClean="0">
                <a:solidFill>
                  <a:schemeClr val="accent3"/>
                </a:solidFill>
              </a:rPr>
              <a:t>Psalms 80:1</a:t>
            </a:r>
          </a:p>
          <a:p>
            <a:pPr marL="0" indent="0">
              <a:buNone/>
            </a:pPr>
            <a:endParaRPr lang="en-US" sz="3200" dirty="0"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Busy-city.jpg"/>
          <p:cNvPicPr>
            <a:picLocks noGrp="1" noChangeAspect="1"/>
          </p:cNvPicPr>
          <p:nvPr>
            <p:ph idx="1"/>
          </p:nvPr>
        </p:nvPicPr>
        <p:blipFill>
          <a:blip r:embed="rId3" cstate="print"/>
          <a:stretch>
            <a:fillRect/>
          </a:stretch>
        </p:blipFill>
        <p:spPr>
          <a:xfrm>
            <a:off x="-1" y="548624"/>
            <a:ext cx="9144001" cy="6309376"/>
          </a:xfrm>
        </p:spPr>
      </p:pic>
      <p:pic>
        <p:nvPicPr>
          <p:cNvPr id="3" name="Picture 2" descr="Nahanni024.jpg"/>
          <p:cNvPicPr>
            <a:picLocks noChangeAspect="1"/>
          </p:cNvPicPr>
          <p:nvPr/>
        </p:nvPicPr>
        <p:blipFill>
          <a:blip r:embed="rId4" cstate="print"/>
          <a:stretch>
            <a:fillRect/>
          </a:stretch>
        </p:blipFill>
        <p:spPr>
          <a:xfrm>
            <a:off x="0" y="-1"/>
            <a:ext cx="9144000" cy="6858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Follow the Truth</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4000" dirty="0" smtClean="0">
                <a:solidFill>
                  <a:schemeClr val="accent3"/>
                </a:solidFill>
              </a:rPr>
              <a:t>Remember those who rule over you, who have spoken the word of God to you, whose faith follow, considering the outcome of their conduct. </a:t>
            </a:r>
          </a:p>
          <a:p>
            <a:pPr marL="0" indent="0">
              <a:buNone/>
            </a:pPr>
            <a:r>
              <a:rPr lang="en-CA" sz="4000" dirty="0" smtClean="0">
                <a:solidFill>
                  <a:schemeClr val="accent3"/>
                </a:solidFill>
              </a:rPr>
              <a:t>Hebrews 13:7</a:t>
            </a:r>
          </a:p>
          <a:p>
            <a:endParaRPr lang="en-CA" sz="4000" dirty="0" smtClean="0"/>
          </a:p>
          <a:p>
            <a:endParaRPr lang="en-CA" sz="4000" dirty="0" smtClean="0"/>
          </a:p>
          <a:p>
            <a:endParaRPr lang="en-CA" sz="40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600" y="304800"/>
            <a:ext cx="7444375" cy="1143000"/>
          </a:xfrm>
        </p:spPr>
        <p:txBody>
          <a:bodyPr/>
          <a:lstStyle/>
          <a:p>
            <a:r>
              <a:rPr lang="en-CA" dirty="0" smtClean="0">
                <a:solidFill>
                  <a:schemeClr val="accent3"/>
                </a:solidFill>
              </a:rPr>
              <a:t>Marriage</a:t>
            </a:r>
            <a:endParaRPr lang="en-CA" dirty="0">
              <a:solidFill>
                <a:schemeClr val="accent3"/>
              </a:solidFill>
            </a:endParaRPr>
          </a:p>
        </p:txBody>
      </p:sp>
      <p:sp>
        <p:nvSpPr>
          <p:cNvPr id="4" name="TextBox 3"/>
          <p:cNvSpPr txBox="1"/>
          <p:nvPr/>
        </p:nvSpPr>
        <p:spPr>
          <a:xfrm>
            <a:off x="1384385" y="2814520"/>
            <a:ext cx="6490445" cy="707886"/>
          </a:xfrm>
          <a:prstGeom prst="rect">
            <a:avLst/>
          </a:prstGeom>
          <a:noFill/>
        </p:spPr>
        <p:txBody>
          <a:bodyPr wrap="square" rtlCol="0">
            <a:spAutoFit/>
          </a:bodyPr>
          <a:lstStyle/>
          <a:p>
            <a:pPr algn="ctr"/>
            <a:r>
              <a:rPr lang="en-CA" sz="4000" dirty="0" smtClean="0">
                <a:solidFill>
                  <a:schemeClr val="accent3"/>
                </a:solidFill>
              </a:rPr>
              <a:t>Covenant Relationship</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Covenant  Marriage</a:t>
            </a:r>
          </a:p>
        </p:txBody>
      </p:sp>
      <p:sp>
        <p:nvSpPr>
          <p:cNvPr id="6147" name="Rectangle 3"/>
          <p:cNvSpPr>
            <a:spLocks noGrp="1" noChangeArrowheads="1"/>
          </p:cNvSpPr>
          <p:nvPr>
            <p:ph type="body" idx="1"/>
          </p:nvPr>
        </p:nvSpPr>
        <p:spPr>
          <a:xfrm>
            <a:off x="424260" y="1866900"/>
            <a:ext cx="8108553" cy="4114800"/>
          </a:xfrm>
        </p:spPr>
        <p:txBody>
          <a:bodyPr/>
          <a:lstStyle/>
          <a:p>
            <a:pPr marL="0" indent="0">
              <a:buNone/>
            </a:pPr>
            <a:r>
              <a:rPr lang="en-CA" sz="3600" dirty="0" smtClean="0">
                <a:solidFill>
                  <a:schemeClr val="accent3"/>
                </a:solidFill>
              </a:rPr>
              <a:t>...not according to the covenant that I made with their fathers in the day that I took them by the hand to lead them out of the land of Egypt, My covenant which they broke, though I was a husband to them, says the LORD. </a:t>
            </a:r>
          </a:p>
          <a:p>
            <a:pPr>
              <a:buNone/>
            </a:pPr>
            <a:r>
              <a:rPr lang="en-CA" sz="3600" dirty="0" smtClean="0">
                <a:solidFill>
                  <a:schemeClr val="accent3"/>
                </a:solidFill>
              </a:rPr>
              <a:t>Jeremiah 31:32</a:t>
            </a:r>
          </a:p>
          <a:p>
            <a:pPr>
              <a:buNone/>
            </a:pPr>
            <a:endParaRPr lang="en-CA" sz="36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Faithful ?</a:t>
            </a:r>
            <a:endParaRPr lang="en-US" dirty="0" smtClean="0">
              <a:solidFill>
                <a:schemeClr val="accent3"/>
              </a:solidFill>
            </a:endParaRP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You are an adulterous wife, who takes strangers instead of her husband. </a:t>
            </a:r>
          </a:p>
          <a:p>
            <a:pPr marL="0" indent="0">
              <a:buNone/>
            </a:pPr>
            <a:r>
              <a:rPr lang="en-CA" sz="3600" dirty="0" smtClean="0">
                <a:solidFill>
                  <a:schemeClr val="accent3"/>
                </a:solidFill>
              </a:rPr>
              <a:t>Ezekiel 16:32</a:t>
            </a:r>
          </a:p>
          <a:p>
            <a:endParaRPr lang="en-CA" sz="3600" dirty="0" smtClean="0"/>
          </a:p>
          <a:p>
            <a:pPr>
              <a:buNone/>
            </a:pPr>
            <a:endParaRPr lang="en-CA" sz="36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From Adultery to Faithful</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For their mother has played the harlot; She who conceived them has behaved shamefully. For she said, 'I will go after my lovers, Who give me my bread and my water, My wool and my linen, My oil and my drink.' </a:t>
            </a:r>
          </a:p>
          <a:p>
            <a:pPr marL="0" indent="0">
              <a:buNone/>
            </a:pPr>
            <a:r>
              <a:rPr lang="en-CA" sz="3600" dirty="0" smtClean="0">
                <a:solidFill>
                  <a:schemeClr val="accent3"/>
                </a:solidFill>
              </a:rPr>
              <a:t>Hosea 2:5</a:t>
            </a:r>
            <a:endParaRPr lang="en-CA" sz="36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Pride</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But you trusted in your own beauty, played the harlot because of your fame, and poured out your harlotry on everyone passing by who would have it. </a:t>
            </a:r>
          </a:p>
          <a:p>
            <a:pPr marL="0" indent="0">
              <a:buNone/>
            </a:pPr>
            <a:r>
              <a:rPr lang="en-CA" sz="3600" dirty="0" smtClean="0">
                <a:solidFill>
                  <a:schemeClr val="accent3"/>
                </a:solidFill>
              </a:rPr>
              <a:t>Ezekiel 16:15</a:t>
            </a:r>
          </a:p>
          <a:p>
            <a:endParaRPr lang="en-CA" sz="3600" dirty="0" smtClean="0"/>
          </a:p>
          <a:p>
            <a:endParaRPr lang="en-CA" sz="3600" dirty="0" smtClean="0"/>
          </a:p>
          <a:p>
            <a:pPr>
              <a:buNone/>
            </a:pPr>
            <a:endParaRPr lang="en-CA" sz="3600"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Forgot their Beginning</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And in all your abominations and acts of harlotry you did not remember the days of your youth, when you were naked and bare, struggling in your blood. </a:t>
            </a:r>
          </a:p>
          <a:p>
            <a:pPr marL="0" indent="0">
              <a:buNone/>
            </a:pPr>
            <a:r>
              <a:rPr lang="en-CA" sz="3600" dirty="0" smtClean="0">
                <a:solidFill>
                  <a:schemeClr val="accent3"/>
                </a:solidFill>
              </a:rPr>
              <a:t>Ezekiel 16:22</a:t>
            </a:r>
          </a:p>
          <a:p>
            <a:endParaRPr lang="en-CA" sz="3600" dirty="0" smtClean="0"/>
          </a:p>
          <a:p>
            <a:endParaRPr lang="en-CA" sz="3600" dirty="0" smtClean="0"/>
          </a:p>
          <a:p>
            <a:endParaRPr lang="en-CA" sz="3600" dirty="0" smtClean="0"/>
          </a:p>
          <a:p>
            <a:pPr>
              <a:buNone/>
            </a:pPr>
            <a:endParaRPr lang="en-CA" sz="36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Weak in Understanding</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How weak is your heart! says the Lord GOD, seeing you do all these things, the deeds of a brazen harlot. </a:t>
            </a:r>
          </a:p>
          <a:p>
            <a:pPr marL="0" indent="0">
              <a:buNone/>
            </a:pPr>
            <a:r>
              <a:rPr lang="en-CA" sz="3600" dirty="0" smtClean="0">
                <a:solidFill>
                  <a:schemeClr val="accent3"/>
                </a:solidFill>
              </a:rPr>
              <a:t>Ezekiel 16:30</a:t>
            </a:r>
          </a:p>
          <a:p>
            <a:endParaRPr lang="en-CA" sz="3600" dirty="0" smtClean="0"/>
          </a:p>
          <a:p>
            <a:endParaRPr lang="en-CA" sz="3600" dirty="0" smtClean="0"/>
          </a:p>
          <a:p>
            <a:endParaRPr lang="en-CA" sz="3600" dirty="0" smtClean="0"/>
          </a:p>
          <a:p>
            <a:pPr>
              <a:buNone/>
            </a:pPr>
            <a:endParaRPr lang="en-CA" sz="36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accent3"/>
                </a:solidFill>
              </a:rPr>
              <a:t>Unfaithful Bride</a:t>
            </a:r>
            <a:endParaRPr lang="en-CA" dirty="0">
              <a:solidFill>
                <a:schemeClr val="accent3"/>
              </a:solidFill>
            </a:endParaRPr>
          </a:p>
        </p:txBody>
      </p:sp>
      <p:sp>
        <p:nvSpPr>
          <p:cNvPr id="3" name="Content Placeholder 2"/>
          <p:cNvSpPr>
            <a:spLocks noGrp="1"/>
          </p:cNvSpPr>
          <p:nvPr>
            <p:ph idx="1"/>
          </p:nvPr>
        </p:nvSpPr>
        <p:spPr/>
        <p:txBody>
          <a:bodyPr/>
          <a:lstStyle/>
          <a:p>
            <a:r>
              <a:rPr lang="en-CA" sz="4000" dirty="0" smtClean="0">
                <a:solidFill>
                  <a:schemeClr val="accent3"/>
                </a:solidFill>
              </a:rPr>
              <a:t>Pride</a:t>
            </a:r>
            <a:br>
              <a:rPr lang="en-CA" sz="4000" dirty="0" smtClean="0">
                <a:solidFill>
                  <a:schemeClr val="accent3"/>
                </a:solidFill>
              </a:rPr>
            </a:br>
            <a:endParaRPr lang="en-CA" sz="2000" dirty="0" smtClean="0">
              <a:solidFill>
                <a:schemeClr val="accent3"/>
              </a:solidFill>
            </a:endParaRPr>
          </a:p>
          <a:p>
            <a:r>
              <a:rPr lang="en-CA" sz="4000" dirty="0" smtClean="0">
                <a:solidFill>
                  <a:schemeClr val="accent3"/>
                </a:solidFill>
              </a:rPr>
              <a:t>Forgot their Beginning</a:t>
            </a:r>
            <a:br>
              <a:rPr lang="en-CA" sz="4000" dirty="0" smtClean="0">
                <a:solidFill>
                  <a:schemeClr val="accent3"/>
                </a:solidFill>
              </a:rPr>
            </a:br>
            <a:endParaRPr lang="en-CA" sz="4000" dirty="0" smtClean="0">
              <a:solidFill>
                <a:schemeClr val="accent3"/>
              </a:solidFill>
            </a:endParaRPr>
          </a:p>
          <a:p>
            <a:r>
              <a:rPr lang="en-CA" sz="4000" dirty="0" smtClean="0">
                <a:solidFill>
                  <a:schemeClr val="accent3"/>
                </a:solidFill>
              </a:rPr>
              <a:t>Weak in Understanding</a:t>
            </a:r>
            <a:endParaRPr lang="en-CA" sz="4000" dirty="0">
              <a:solidFill>
                <a:schemeClr val="accent3"/>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Warning </a:t>
            </a:r>
          </a:p>
        </p:txBody>
      </p:sp>
      <p:sp>
        <p:nvSpPr>
          <p:cNvPr id="6147" name="Rectangle 3"/>
          <p:cNvSpPr>
            <a:spLocks noGrp="1" noChangeArrowheads="1"/>
          </p:cNvSpPr>
          <p:nvPr>
            <p:ph type="body" idx="1"/>
          </p:nvPr>
        </p:nvSpPr>
        <p:spPr>
          <a:xfrm>
            <a:off x="424260" y="1892800"/>
            <a:ext cx="8108553" cy="4378170"/>
          </a:xfrm>
        </p:spPr>
        <p:txBody>
          <a:bodyPr/>
          <a:lstStyle/>
          <a:p>
            <a:pPr marL="0" indent="0">
              <a:buNone/>
            </a:pPr>
            <a:r>
              <a:rPr lang="en-CA" sz="3600" dirty="0" smtClean="0">
                <a:solidFill>
                  <a:schemeClr val="accent3"/>
                </a:solidFill>
              </a:rPr>
              <a:t>And I said, after she had done all these things, 'Return to Me.' But she did not return.  Then I saw that for all the causes for which backsliding Israel had committed adultery, I had put her away and given her a certificate of divorce. </a:t>
            </a:r>
          </a:p>
          <a:p>
            <a:pPr marL="0" indent="0">
              <a:buNone/>
            </a:pPr>
            <a:r>
              <a:rPr lang="en-CA" dirty="0" smtClean="0">
                <a:solidFill>
                  <a:schemeClr val="accent3"/>
                </a:solidFill>
              </a:rPr>
              <a:t>Jeremiah 3:7-8</a:t>
            </a:r>
            <a:endParaRPr lang="en-CA" sz="36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hanni2.JPG"/>
          <p:cNvPicPr>
            <a:picLocks noChangeAspect="1"/>
          </p:cNvPicPr>
          <p:nvPr/>
        </p:nvPicPr>
        <p:blipFill>
          <a:blip r:embed="rId3" cstate="print"/>
          <a:stretch>
            <a:fillRect/>
          </a:stretch>
        </p:blipFill>
        <p:spPr>
          <a:xfrm>
            <a:off x="0" y="0"/>
            <a:ext cx="9215741"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Restoration</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She will chase her lovers, But not overtake them; Yes, she will seek them, but not find them. Then she will say,  I will go and return to my first husband, For then it was better for me than now. </a:t>
            </a:r>
          </a:p>
          <a:p>
            <a:pPr marL="0" indent="0">
              <a:buNone/>
            </a:pPr>
            <a:r>
              <a:rPr lang="en-CA" sz="3600" dirty="0" smtClean="0">
                <a:solidFill>
                  <a:schemeClr val="accent3"/>
                </a:solidFill>
              </a:rPr>
              <a:t>Hosea 2:7</a:t>
            </a:r>
            <a:endParaRPr lang="en-CA" sz="36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Restore to Yahweh</a:t>
            </a:r>
          </a:p>
        </p:txBody>
      </p:sp>
      <p:sp>
        <p:nvSpPr>
          <p:cNvPr id="6147" name="Rectangle 3"/>
          <p:cNvSpPr>
            <a:spLocks noGrp="1" noChangeArrowheads="1"/>
          </p:cNvSpPr>
          <p:nvPr>
            <p:ph type="body" idx="1"/>
          </p:nvPr>
        </p:nvSpPr>
        <p:spPr>
          <a:xfrm>
            <a:off x="424260" y="2008014"/>
            <a:ext cx="8108553" cy="3973685"/>
          </a:xfrm>
        </p:spPr>
        <p:txBody>
          <a:bodyPr/>
          <a:lstStyle/>
          <a:p>
            <a:pPr marL="0" indent="0">
              <a:buNone/>
            </a:pPr>
            <a:r>
              <a:rPr lang="en-CA" sz="3600" dirty="0" smtClean="0">
                <a:solidFill>
                  <a:schemeClr val="accent3"/>
                </a:solidFill>
              </a:rPr>
              <a:t>"I will betroth you to Me forever; Yes, I will betroth you to Me In </a:t>
            </a:r>
            <a:r>
              <a:rPr lang="en-CA" sz="3600" u="sng" dirty="0" smtClean="0">
                <a:solidFill>
                  <a:schemeClr val="accent3"/>
                </a:solidFill>
              </a:rPr>
              <a:t>righteousness</a:t>
            </a:r>
            <a:r>
              <a:rPr lang="en-CA" sz="3600" dirty="0" smtClean="0">
                <a:solidFill>
                  <a:schemeClr val="accent3"/>
                </a:solidFill>
              </a:rPr>
              <a:t> and </a:t>
            </a:r>
            <a:r>
              <a:rPr lang="en-CA" sz="3600" u="sng" dirty="0" smtClean="0">
                <a:solidFill>
                  <a:schemeClr val="accent3"/>
                </a:solidFill>
              </a:rPr>
              <a:t>justice</a:t>
            </a:r>
            <a:r>
              <a:rPr lang="en-CA" sz="3600" dirty="0" smtClean="0">
                <a:solidFill>
                  <a:schemeClr val="accent3"/>
                </a:solidFill>
              </a:rPr>
              <a:t>, In </a:t>
            </a:r>
            <a:r>
              <a:rPr lang="en-CA" sz="3600" u="sng" dirty="0" smtClean="0">
                <a:solidFill>
                  <a:schemeClr val="accent3"/>
                </a:solidFill>
              </a:rPr>
              <a:t>loving</a:t>
            </a:r>
            <a:r>
              <a:rPr lang="en-CA" sz="3600" dirty="0" smtClean="0">
                <a:solidFill>
                  <a:schemeClr val="accent3"/>
                </a:solidFill>
              </a:rPr>
              <a:t> </a:t>
            </a:r>
            <a:r>
              <a:rPr lang="en-CA" sz="3600" u="sng" dirty="0" smtClean="0">
                <a:solidFill>
                  <a:schemeClr val="accent3"/>
                </a:solidFill>
              </a:rPr>
              <a:t>kindness</a:t>
            </a:r>
            <a:r>
              <a:rPr lang="en-CA" sz="3600" dirty="0" smtClean="0">
                <a:solidFill>
                  <a:schemeClr val="accent3"/>
                </a:solidFill>
              </a:rPr>
              <a:t> and </a:t>
            </a:r>
            <a:r>
              <a:rPr lang="en-CA" sz="3600" u="sng" dirty="0" smtClean="0">
                <a:solidFill>
                  <a:schemeClr val="accent3"/>
                </a:solidFill>
              </a:rPr>
              <a:t>mercy</a:t>
            </a:r>
            <a:r>
              <a:rPr lang="en-CA" sz="3600" dirty="0" smtClean="0">
                <a:solidFill>
                  <a:schemeClr val="accent3"/>
                </a:solidFill>
              </a:rPr>
              <a:t>; I will betroth you to Me in </a:t>
            </a:r>
            <a:r>
              <a:rPr lang="en-CA" sz="3600" u="sng" dirty="0" smtClean="0">
                <a:solidFill>
                  <a:schemeClr val="accent3"/>
                </a:solidFill>
              </a:rPr>
              <a:t>faithfulness</a:t>
            </a:r>
            <a:r>
              <a:rPr lang="en-CA" sz="3600" dirty="0" smtClean="0">
                <a:solidFill>
                  <a:schemeClr val="accent3"/>
                </a:solidFill>
              </a:rPr>
              <a:t>, And you shall know Yahweh. </a:t>
            </a:r>
          </a:p>
          <a:p>
            <a:pPr marL="0" indent="0">
              <a:buNone/>
            </a:pPr>
            <a:r>
              <a:rPr lang="en-CA" dirty="0" smtClean="0">
                <a:solidFill>
                  <a:schemeClr val="accent3"/>
                </a:solidFill>
              </a:rPr>
              <a:t>Hosea 2:19-20</a:t>
            </a:r>
            <a:endParaRPr lang="en-CA" sz="36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Then you will Know Yahweh</a:t>
            </a:r>
          </a:p>
        </p:txBody>
      </p:sp>
      <p:sp>
        <p:nvSpPr>
          <p:cNvPr id="6147" name="Rectangle 3"/>
          <p:cNvSpPr>
            <a:spLocks noGrp="1" noChangeArrowheads="1"/>
          </p:cNvSpPr>
          <p:nvPr>
            <p:ph type="body" idx="1"/>
          </p:nvPr>
        </p:nvSpPr>
        <p:spPr>
          <a:xfrm>
            <a:off x="424260" y="2008014"/>
            <a:ext cx="8108553" cy="3973685"/>
          </a:xfrm>
        </p:spPr>
        <p:txBody>
          <a:bodyPr/>
          <a:lstStyle/>
          <a:p>
            <a:pPr marL="0" indent="0"/>
            <a:r>
              <a:rPr lang="en-CA" sz="3600" dirty="0" smtClean="0">
                <a:solidFill>
                  <a:schemeClr val="accent3"/>
                </a:solidFill>
              </a:rPr>
              <a:t> Righteousness</a:t>
            </a:r>
          </a:p>
          <a:p>
            <a:pPr marL="0" indent="0"/>
            <a:r>
              <a:rPr lang="en-CA" sz="3600" dirty="0" smtClean="0">
                <a:solidFill>
                  <a:schemeClr val="accent3"/>
                </a:solidFill>
              </a:rPr>
              <a:t> Justice</a:t>
            </a:r>
          </a:p>
          <a:p>
            <a:pPr marL="0" indent="0"/>
            <a:r>
              <a:rPr lang="en-CA" sz="3600" dirty="0" smtClean="0">
                <a:solidFill>
                  <a:schemeClr val="accent3"/>
                </a:solidFill>
              </a:rPr>
              <a:t> Loving Kindness</a:t>
            </a:r>
          </a:p>
          <a:p>
            <a:pPr marL="0" indent="0"/>
            <a:r>
              <a:rPr lang="en-CA" sz="3600" dirty="0" smtClean="0">
                <a:solidFill>
                  <a:schemeClr val="accent3"/>
                </a:solidFill>
              </a:rPr>
              <a:t> Mercy</a:t>
            </a:r>
          </a:p>
          <a:p>
            <a:pPr marL="0" indent="0"/>
            <a:r>
              <a:rPr lang="en-CA" sz="3600" dirty="0" smtClean="0">
                <a:solidFill>
                  <a:schemeClr val="accent3"/>
                </a:solidFill>
              </a:rPr>
              <a:t> Faithfulness</a:t>
            </a:r>
          </a:p>
          <a:p>
            <a:pPr marL="0" indent="0">
              <a:buNone/>
            </a:pPr>
            <a:endParaRPr lang="en-CA" sz="3600" dirty="0" smtClean="0">
              <a:solidFill>
                <a:schemeClr val="accent3"/>
              </a:solidFill>
            </a:endParaRPr>
          </a:p>
          <a:p>
            <a:endParaRPr lang="en-CA" sz="3600"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US" dirty="0" smtClean="0">
                <a:solidFill>
                  <a:schemeClr val="accent3"/>
                </a:solidFill>
              </a:rPr>
              <a:t>Remain Faithful</a:t>
            </a: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But the Lord is </a:t>
            </a:r>
            <a:r>
              <a:rPr lang="en-CA" sz="3600" u="sng" dirty="0" smtClean="0">
                <a:solidFill>
                  <a:schemeClr val="accent3"/>
                </a:solidFill>
              </a:rPr>
              <a:t>faithful</a:t>
            </a:r>
            <a:r>
              <a:rPr lang="en-CA" sz="3600" dirty="0" smtClean="0">
                <a:solidFill>
                  <a:schemeClr val="accent3"/>
                </a:solidFill>
              </a:rPr>
              <a:t>, who will establish you and guard you from the evil one. And we have confidence in the Lord concerning you, both that you do and will do the things we command you. </a:t>
            </a:r>
          </a:p>
          <a:p>
            <a:pPr marL="0" indent="0">
              <a:buNone/>
            </a:pPr>
            <a:r>
              <a:rPr lang="en-CA" sz="3600" dirty="0" smtClean="0">
                <a:solidFill>
                  <a:schemeClr val="accent3"/>
                </a:solidFill>
              </a:rPr>
              <a:t>2 Thessalonians 3:3-4</a:t>
            </a:r>
            <a:endParaRPr lang="en-US" sz="3600" dirty="0" smtClean="0">
              <a:solidFill>
                <a:schemeClr val="accent3"/>
              </a:solidFill>
            </a:endParaRPr>
          </a:p>
          <a:p>
            <a:pPr marL="0" indent="0">
              <a:buNone/>
            </a:pPr>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Faithful</a:t>
            </a:r>
            <a:endParaRPr lang="en-US" dirty="0" smtClean="0">
              <a:solidFill>
                <a:schemeClr val="accent3"/>
              </a:solidFill>
            </a:endParaRPr>
          </a:p>
        </p:txBody>
      </p:sp>
      <p:sp>
        <p:nvSpPr>
          <p:cNvPr id="6147" name="Rectangle 3"/>
          <p:cNvSpPr>
            <a:spLocks noGrp="1" noChangeArrowheads="1"/>
          </p:cNvSpPr>
          <p:nvPr>
            <p:ph type="body" idx="1"/>
          </p:nvPr>
        </p:nvSpPr>
        <p:spPr>
          <a:xfrm>
            <a:off x="539476" y="1866900"/>
            <a:ext cx="7993338" cy="4114800"/>
          </a:xfrm>
        </p:spPr>
        <p:txBody>
          <a:bodyPr/>
          <a:lstStyle/>
          <a:p>
            <a:pPr marL="0" indent="0">
              <a:buNone/>
            </a:pPr>
            <a:r>
              <a:rPr lang="en-CA" sz="3600" dirty="0" smtClean="0">
                <a:solidFill>
                  <a:schemeClr val="accent3"/>
                </a:solidFill>
              </a:rPr>
              <a:t>I tell you that He will avenge them speedily. Nevertheless, when the Son of Man comes, will He really find </a:t>
            </a:r>
            <a:r>
              <a:rPr lang="en-CA" sz="3600" u="sng" dirty="0" smtClean="0">
                <a:solidFill>
                  <a:schemeClr val="accent3"/>
                </a:solidFill>
              </a:rPr>
              <a:t>faith</a:t>
            </a:r>
            <a:r>
              <a:rPr lang="en-CA" sz="3600" dirty="0" smtClean="0">
                <a:solidFill>
                  <a:schemeClr val="accent3"/>
                </a:solidFill>
              </a:rPr>
              <a:t> on the earth?" </a:t>
            </a:r>
          </a:p>
          <a:p>
            <a:pPr marL="0" indent="0">
              <a:buNone/>
            </a:pPr>
            <a:r>
              <a:rPr lang="en-CA" sz="3600" dirty="0" smtClean="0">
                <a:solidFill>
                  <a:schemeClr val="accent3"/>
                </a:solidFill>
              </a:rPr>
              <a:t>Luke 18:8</a:t>
            </a:r>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r>
              <a:rPr lang="en-CA" dirty="0" smtClean="0">
                <a:solidFill>
                  <a:schemeClr val="accent3"/>
                </a:solidFill>
              </a:rPr>
              <a:t>Exclusively</a:t>
            </a:r>
            <a:endParaRPr lang="en-US" dirty="0" smtClean="0">
              <a:solidFill>
                <a:schemeClr val="accent3"/>
              </a:solidFill>
            </a:endParaRPr>
          </a:p>
        </p:txBody>
      </p:sp>
      <p:sp>
        <p:nvSpPr>
          <p:cNvPr id="6147" name="Rectangle 3"/>
          <p:cNvSpPr>
            <a:spLocks noGrp="1" noChangeArrowheads="1"/>
          </p:cNvSpPr>
          <p:nvPr>
            <p:ph type="body" idx="1"/>
          </p:nvPr>
        </p:nvSpPr>
        <p:spPr>
          <a:xfrm>
            <a:off x="539476" y="1866900"/>
            <a:ext cx="7993338" cy="4114800"/>
          </a:xfrm>
        </p:spPr>
        <p:txBody>
          <a:bodyPr/>
          <a:lstStyle/>
          <a:p>
            <a:pPr marL="0" indent="0"/>
            <a:r>
              <a:rPr lang="en-CA" sz="3600" dirty="0" smtClean="0">
                <a:solidFill>
                  <a:schemeClr val="accent3"/>
                </a:solidFill>
              </a:rPr>
              <a:t> Be faithful </a:t>
            </a:r>
            <a:r>
              <a:rPr lang="en-CA" sz="3600" dirty="0" smtClean="0">
                <a:solidFill>
                  <a:schemeClr val="accent3"/>
                </a:solidFill>
              </a:rPr>
              <a:t>to one</a:t>
            </a:r>
            <a:endParaRPr lang="en-CA" sz="3600" dirty="0" smtClean="0">
              <a:solidFill>
                <a:schemeClr val="accent3"/>
              </a:solidFill>
            </a:endParaRPr>
          </a:p>
          <a:p>
            <a:pPr marL="0" indent="0"/>
            <a:r>
              <a:rPr lang="en-CA" sz="3600" dirty="0" smtClean="0">
                <a:solidFill>
                  <a:schemeClr val="accent3"/>
                </a:solidFill>
              </a:rPr>
              <a:t> </a:t>
            </a:r>
            <a:r>
              <a:rPr lang="en-CA" sz="3600" dirty="0" smtClean="0">
                <a:solidFill>
                  <a:schemeClr val="accent3"/>
                </a:solidFill>
              </a:rPr>
              <a:t>Hold the </a:t>
            </a:r>
            <a:r>
              <a:rPr lang="en-CA" sz="3600" dirty="0" smtClean="0">
                <a:solidFill>
                  <a:schemeClr val="accent3"/>
                </a:solidFill>
              </a:rPr>
              <a:t>Truth</a:t>
            </a:r>
            <a:endParaRPr lang="en-CA" sz="3600" dirty="0" smtClean="0">
              <a:solidFill>
                <a:schemeClr val="accent3"/>
              </a:solidFill>
            </a:endParaRPr>
          </a:p>
          <a:p>
            <a:pPr marL="0" indent="0"/>
            <a:r>
              <a:rPr lang="en-CA" sz="3600" dirty="0" smtClean="0">
                <a:solidFill>
                  <a:schemeClr val="accent3"/>
                </a:solidFill>
              </a:rPr>
              <a:t> </a:t>
            </a:r>
            <a:r>
              <a:rPr lang="en-CA" sz="3600" dirty="0" smtClean="0">
                <a:solidFill>
                  <a:schemeClr val="accent3"/>
                </a:solidFill>
              </a:rPr>
              <a:t>Keep the Covenant</a:t>
            </a:r>
            <a:endParaRPr lang="en-CA" sz="3600" dirty="0" smtClean="0">
              <a:solidFill>
                <a:schemeClr val="accent3"/>
              </a:solidFill>
            </a:endParaRPr>
          </a:p>
          <a:p>
            <a:pPr marL="0" indent="0"/>
            <a:r>
              <a:rPr lang="en-CA" sz="3600" dirty="0" smtClean="0">
                <a:solidFill>
                  <a:schemeClr val="accent3"/>
                </a:solidFill>
              </a:rPr>
              <a:t> </a:t>
            </a:r>
            <a:r>
              <a:rPr lang="en-CA" sz="3600" dirty="0" smtClean="0">
                <a:solidFill>
                  <a:schemeClr val="accent3"/>
                </a:solidFill>
              </a:rPr>
              <a:t>Be as a Bride Prepared</a:t>
            </a:r>
            <a:endParaRPr lang="en-CA" sz="3600" dirty="0" smtClean="0">
              <a:solidFill>
                <a:schemeClr val="accent3"/>
              </a:solidFill>
            </a:endParaRPr>
          </a:p>
          <a:p>
            <a:endParaRPr lang="en-CA" sz="3600" dirty="0" smtClean="0"/>
          </a:p>
          <a:p>
            <a:pPr marL="0" indent="0"/>
            <a:endParaRPr lang="en-CA" sz="3600" dirty="0" smtClean="0"/>
          </a:p>
          <a:p>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20" y="433410"/>
            <a:ext cx="7793037" cy="1143000"/>
          </a:xfrm>
        </p:spPr>
        <p:txBody>
          <a:bodyPr/>
          <a:lstStyle/>
          <a:p>
            <a:pPr algn="ctr"/>
            <a:r>
              <a:rPr lang="en-CA" dirty="0" smtClean="0">
                <a:solidFill>
                  <a:schemeClr val="accent3"/>
                </a:solidFill>
              </a:rPr>
              <a:t>Our Duty</a:t>
            </a:r>
            <a:endParaRPr lang="en-CA" dirty="0">
              <a:solidFill>
                <a:schemeClr val="accent3"/>
              </a:solidFill>
            </a:endParaRPr>
          </a:p>
        </p:txBody>
      </p:sp>
      <p:sp>
        <p:nvSpPr>
          <p:cNvPr id="5" name="TextBox 4"/>
          <p:cNvSpPr txBox="1"/>
          <p:nvPr/>
        </p:nvSpPr>
        <p:spPr>
          <a:xfrm>
            <a:off x="2344510" y="2622495"/>
            <a:ext cx="4262955" cy="1938992"/>
          </a:xfrm>
          <a:prstGeom prst="rect">
            <a:avLst/>
          </a:prstGeom>
          <a:noFill/>
        </p:spPr>
        <p:txBody>
          <a:bodyPr wrap="square" rtlCol="0">
            <a:spAutoFit/>
          </a:bodyPr>
          <a:lstStyle/>
          <a:p>
            <a:pPr algn="ctr"/>
            <a:r>
              <a:rPr lang="en-CA" sz="4000" b="1" dirty="0" smtClean="0">
                <a:solidFill>
                  <a:schemeClr val="accent3"/>
                </a:solidFill>
              </a:rPr>
              <a:t>AS WATCHMEN</a:t>
            </a:r>
          </a:p>
          <a:p>
            <a:pPr algn="ctr"/>
            <a:r>
              <a:rPr lang="en-CA" sz="4000" b="1" dirty="0" smtClean="0">
                <a:solidFill>
                  <a:schemeClr val="accent3"/>
                </a:solidFill>
              </a:rPr>
              <a:t>&amp;</a:t>
            </a:r>
          </a:p>
          <a:p>
            <a:pPr algn="ctr"/>
            <a:r>
              <a:rPr lang="en-CA" sz="4000" b="1" dirty="0" smtClean="0">
                <a:solidFill>
                  <a:schemeClr val="accent3"/>
                </a:solidFill>
              </a:rPr>
              <a:t>SHEPHERD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Fellowship</a:t>
            </a:r>
            <a:endParaRPr lang="en-CA" dirty="0">
              <a:solidFill>
                <a:schemeClr val="bg1"/>
              </a:solidFill>
            </a:endParaRPr>
          </a:p>
        </p:txBody>
      </p:sp>
      <p:sp>
        <p:nvSpPr>
          <p:cNvPr id="3" name="Content Placeholder 2"/>
          <p:cNvSpPr>
            <a:spLocks noGrp="1"/>
          </p:cNvSpPr>
          <p:nvPr>
            <p:ph idx="1"/>
          </p:nvPr>
        </p:nvSpPr>
        <p:spPr>
          <a:xfrm>
            <a:off x="462665" y="2353660"/>
            <a:ext cx="8070147" cy="3628040"/>
          </a:xfrm>
        </p:spPr>
        <p:txBody>
          <a:bodyPr/>
          <a:lstStyle/>
          <a:p>
            <a:pPr marL="0" indent="0" algn="ctr">
              <a:buNone/>
            </a:pPr>
            <a:r>
              <a:rPr lang="en-CA" sz="4000" b="1" dirty="0" smtClean="0">
                <a:solidFill>
                  <a:schemeClr val="bg1"/>
                </a:solidFill>
              </a:rPr>
              <a:t>To fellowship with another woman is adultery</a:t>
            </a:r>
            <a:br>
              <a:rPr lang="en-CA" sz="4000" b="1" dirty="0" smtClean="0">
                <a:solidFill>
                  <a:schemeClr val="bg1"/>
                </a:solidFill>
              </a:rPr>
            </a:br>
            <a:endParaRPr lang="en-CA" sz="4000" b="1" dirty="0" smtClean="0">
              <a:solidFill>
                <a:schemeClr val="bg1"/>
              </a:solidFill>
            </a:endParaRPr>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Fellowship</a:t>
            </a:r>
            <a:endParaRPr lang="en-CA" dirty="0">
              <a:solidFill>
                <a:schemeClr val="bg1"/>
              </a:solidFill>
            </a:endParaRPr>
          </a:p>
        </p:txBody>
      </p:sp>
      <p:sp>
        <p:nvSpPr>
          <p:cNvPr id="3" name="Content Placeholder 2"/>
          <p:cNvSpPr>
            <a:spLocks noGrp="1"/>
          </p:cNvSpPr>
          <p:nvPr>
            <p:ph idx="1"/>
          </p:nvPr>
        </p:nvSpPr>
        <p:spPr>
          <a:xfrm>
            <a:off x="462665" y="1866900"/>
            <a:ext cx="8070147" cy="4114800"/>
          </a:xfrm>
        </p:spPr>
        <p:txBody>
          <a:bodyPr/>
          <a:lstStyle/>
          <a:p>
            <a:endParaRPr lang="en-CA" sz="3200" dirty="0" smtClean="0">
              <a:solidFill>
                <a:schemeClr val="bg1"/>
              </a:solidFill>
            </a:endParaRPr>
          </a:p>
          <a:p>
            <a:pPr marL="0" indent="0" algn="ctr">
              <a:buNone/>
            </a:pPr>
            <a:r>
              <a:rPr lang="en-CA" sz="4000" b="1" dirty="0" smtClean="0">
                <a:solidFill>
                  <a:schemeClr val="bg1"/>
                </a:solidFill>
              </a:rPr>
              <a:t>To fellowship with another doctrine is adultery</a:t>
            </a:r>
          </a:p>
          <a:p>
            <a:endParaRPr lang="en-CA"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9600" y="304800"/>
            <a:ext cx="7444375" cy="1143000"/>
          </a:xfrm>
        </p:spPr>
        <p:txBody>
          <a:bodyPr/>
          <a:lstStyle/>
          <a:p>
            <a:r>
              <a:rPr lang="en-CA" dirty="0" smtClean="0">
                <a:solidFill>
                  <a:schemeClr val="bg1"/>
                </a:solidFill>
              </a:rPr>
              <a:t>Marriage as a Type </a:t>
            </a:r>
            <a:endParaRPr lang="en-CA" dirty="0">
              <a:solidFill>
                <a:schemeClr val="bg1"/>
              </a:solidFill>
            </a:endParaRPr>
          </a:p>
        </p:txBody>
      </p:sp>
      <p:sp>
        <p:nvSpPr>
          <p:cNvPr id="3" name="Content Placeholder 2"/>
          <p:cNvSpPr>
            <a:spLocks noGrp="1"/>
          </p:cNvSpPr>
          <p:nvPr>
            <p:ph idx="1"/>
          </p:nvPr>
        </p:nvSpPr>
        <p:spPr>
          <a:xfrm>
            <a:off x="1181100" y="2161634"/>
            <a:ext cx="7351712" cy="3820065"/>
          </a:xfrm>
        </p:spPr>
        <p:txBody>
          <a:bodyPr/>
          <a:lstStyle/>
          <a:p>
            <a:pPr marL="0" indent="0" algn="ctr">
              <a:buNone/>
            </a:pPr>
            <a:r>
              <a:rPr lang="en-CA" sz="4000" b="1" dirty="0" smtClean="0">
                <a:solidFill>
                  <a:schemeClr val="bg1"/>
                </a:solidFill>
              </a:rPr>
              <a:t>Biblical Marriage is a type of our relationship to Yahweh and his son the bridegroom</a:t>
            </a:r>
            <a:endParaRPr lang="en-CA" sz="40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hanni.JPG"/>
          <p:cNvPicPr>
            <a:picLocks noChangeAspect="1"/>
          </p:cNvPicPr>
          <p:nvPr/>
        </p:nvPicPr>
        <p:blipFill>
          <a:blip r:embed="rId3" cstate="print"/>
          <a:stretch>
            <a:fillRect/>
          </a:stretch>
        </p:blipFill>
        <p:spPr>
          <a:xfrm>
            <a:off x="0" y="0"/>
            <a:ext cx="9135416" cy="6858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UAO8 Doctrine</a:t>
            </a:r>
            <a:endParaRPr lang="en-CA" dirty="0">
              <a:solidFill>
                <a:schemeClr val="bg1"/>
              </a:solidFill>
            </a:endParaRPr>
          </a:p>
        </p:txBody>
      </p:sp>
      <p:sp>
        <p:nvSpPr>
          <p:cNvPr id="3" name="Content Placeholder 2"/>
          <p:cNvSpPr>
            <a:spLocks noGrp="1"/>
          </p:cNvSpPr>
          <p:nvPr>
            <p:ph idx="1"/>
          </p:nvPr>
        </p:nvSpPr>
        <p:spPr>
          <a:xfrm>
            <a:off x="1181100" y="2392064"/>
            <a:ext cx="7351712" cy="3589635"/>
          </a:xfrm>
        </p:spPr>
        <p:txBody>
          <a:bodyPr/>
          <a:lstStyle/>
          <a:p>
            <a:pPr marL="0" indent="0" algn="ctr">
              <a:buNone/>
            </a:pPr>
            <a:r>
              <a:rPr lang="en-CA" sz="4000" dirty="0" smtClean="0">
                <a:solidFill>
                  <a:schemeClr val="bg1"/>
                </a:solidFill>
              </a:rPr>
              <a:t>What does this have to do with Marriage?</a:t>
            </a:r>
            <a:endParaRPr lang="en-CA" sz="4000"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UA08</a:t>
            </a:r>
            <a:endParaRPr lang="en-CA" dirty="0">
              <a:solidFill>
                <a:schemeClr val="bg1"/>
              </a:solidFill>
            </a:endParaRPr>
          </a:p>
        </p:txBody>
      </p:sp>
      <p:sp>
        <p:nvSpPr>
          <p:cNvPr id="3" name="Content Placeholder 2"/>
          <p:cNvSpPr>
            <a:spLocks noGrp="1"/>
          </p:cNvSpPr>
          <p:nvPr>
            <p:ph idx="1"/>
          </p:nvPr>
        </p:nvSpPr>
        <p:spPr>
          <a:xfrm>
            <a:off x="309045" y="1739179"/>
            <a:ext cx="8602720" cy="5118821"/>
          </a:xfrm>
        </p:spPr>
        <p:txBody>
          <a:bodyPr/>
          <a:lstStyle/>
          <a:p>
            <a:pPr marL="0" indent="0">
              <a:buNone/>
            </a:pPr>
            <a:r>
              <a:rPr lang="en-CA" dirty="0" smtClean="0">
                <a:solidFill>
                  <a:schemeClr val="bg1"/>
                </a:solidFill>
              </a:rPr>
              <a:t>Clarification clause states:</a:t>
            </a:r>
          </a:p>
          <a:p>
            <a:pPr marL="0" indent="0">
              <a:buNone/>
            </a:pPr>
            <a:r>
              <a:rPr lang="en-CA" dirty="0" smtClean="0">
                <a:solidFill>
                  <a:schemeClr val="bg1"/>
                </a:solidFill>
              </a:rPr>
              <a:t>That it is affirmed that: Men are responsible to the resurrection to condemnation who refuse subjection to the will of God when their circumstances are such as to leave them no excuse for such refusal, and that rebels and unbelievers, who deserve punishment will rise at the resurrection to receive that punishment without reference to the question whether they are baptised or not. It is impossible for any man to say who are so deserving. We know that God is just and will do no unrighteousness.</a:t>
            </a:r>
            <a:endParaRPr lang="en-CA"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False doctrine</a:t>
            </a:r>
            <a:endParaRPr lang="en-CA" dirty="0">
              <a:solidFill>
                <a:schemeClr val="bg1"/>
              </a:solidFill>
            </a:endParaRPr>
          </a:p>
        </p:txBody>
      </p:sp>
      <p:sp>
        <p:nvSpPr>
          <p:cNvPr id="3" name="Content Placeholder 2"/>
          <p:cNvSpPr>
            <a:spLocks noGrp="1"/>
          </p:cNvSpPr>
          <p:nvPr>
            <p:ph idx="1"/>
          </p:nvPr>
        </p:nvSpPr>
        <p:spPr>
          <a:xfrm>
            <a:off x="501070" y="2161634"/>
            <a:ext cx="8031742" cy="3820065"/>
          </a:xfrm>
        </p:spPr>
        <p:txBody>
          <a:bodyPr/>
          <a:lstStyle/>
          <a:p>
            <a:pPr marL="0" indent="0">
              <a:buNone/>
            </a:pPr>
            <a:r>
              <a:rPr lang="en-CA" sz="4000" dirty="0" smtClean="0">
                <a:solidFill>
                  <a:schemeClr val="bg1"/>
                </a:solidFill>
              </a:rPr>
              <a:t>To suggest that  those not espoused to the </a:t>
            </a:r>
            <a:r>
              <a:rPr lang="en-CA" sz="4000" dirty="0" smtClean="0">
                <a:solidFill>
                  <a:schemeClr val="bg1"/>
                </a:solidFill>
              </a:rPr>
              <a:t>bridegroom </a:t>
            </a:r>
            <a:r>
              <a:rPr lang="en-CA" sz="4000" dirty="0" smtClean="0">
                <a:solidFill>
                  <a:schemeClr val="bg1"/>
                </a:solidFill>
              </a:rPr>
              <a:t>will be gathered by him with those who are - is false.</a:t>
            </a:r>
          </a:p>
          <a:p>
            <a:pPr marL="0" indent="0">
              <a:buNone/>
            </a:pPr>
            <a:endParaRPr lang="en-CA" sz="3200" dirty="0" smtClean="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85" y="304800"/>
            <a:ext cx="7559590" cy="1143000"/>
          </a:xfrm>
        </p:spPr>
        <p:txBody>
          <a:bodyPr/>
          <a:lstStyle/>
          <a:p>
            <a:r>
              <a:rPr lang="en-CA" dirty="0" smtClean="0">
                <a:solidFill>
                  <a:schemeClr val="bg1"/>
                </a:solidFill>
              </a:rPr>
              <a:t>Yahweh’s Power</a:t>
            </a:r>
            <a:endParaRPr lang="en-CA" dirty="0">
              <a:solidFill>
                <a:schemeClr val="bg1"/>
              </a:solidFill>
            </a:endParaRPr>
          </a:p>
        </p:txBody>
      </p:sp>
      <p:sp>
        <p:nvSpPr>
          <p:cNvPr id="3" name="Content Placeholder 2"/>
          <p:cNvSpPr>
            <a:spLocks noGrp="1"/>
          </p:cNvSpPr>
          <p:nvPr>
            <p:ph idx="1"/>
          </p:nvPr>
        </p:nvSpPr>
        <p:spPr>
          <a:xfrm>
            <a:off x="385855" y="2507280"/>
            <a:ext cx="8146957" cy="1228960"/>
          </a:xfrm>
        </p:spPr>
        <p:txBody>
          <a:bodyPr/>
          <a:lstStyle/>
          <a:p>
            <a:pPr marL="0" indent="0" algn="ctr">
              <a:buNone/>
            </a:pPr>
            <a:r>
              <a:rPr lang="en-CA" sz="3600" dirty="0" smtClean="0">
                <a:solidFill>
                  <a:schemeClr val="bg1"/>
                </a:solidFill>
              </a:rPr>
              <a:t>THEY SAY…</a:t>
            </a:r>
          </a:p>
          <a:p>
            <a:pPr marL="0" indent="0" algn="ctr">
              <a:buNone/>
            </a:pPr>
            <a:r>
              <a:rPr lang="en-CA" sz="3600" dirty="0" smtClean="0">
                <a:solidFill>
                  <a:schemeClr val="bg1"/>
                </a:solidFill>
              </a:rPr>
              <a:t>You </a:t>
            </a:r>
            <a:r>
              <a:rPr lang="en-CA" sz="3600" dirty="0" smtClean="0">
                <a:solidFill>
                  <a:schemeClr val="bg1"/>
                </a:solidFill>
              </a:rPr>
              <a:t>can’t limit the power of Yahweh!</a:t>
            </a:r>
          </a:p>
          <a:p>
            <a:pPr>
              <a:buNone/>
            </a:pPr>
            <a:endParaRPr lang="en-CA"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Voice of the Bridegroom </a:t>
            </a:r>
            <a:endParaRPr lang="en-CA" dirty="0">
              <a:solidFill>
                <a:schemeClr val="bg1"/>
              </a:solidFill>
            </a:endParaRPr>
          </a:p>
        </p:txBody>
      </p:sp>
      <p:sp>
        <p:nvSpPr>
          <p:cNvPr id="3" name="Content Placeholder 2"/>
          <p:cNvSpPr>
            <a:spLocks noGrp="1"/>
          </p:cNvSpPr>
          <p:nvPr>
            <p:ph idx="1"/>
          </p:nvPr>
        </p:nvSpPr>
        <p:spPr>
          <a:xfrm>
            <a:off x="654690" y="1866900"/>
            <a:ext cx="7878122" cy="4114800"/>
          </a:xfrm>
        </p:spPr>
        <p:txBody>
          <a:bodyPr/>
          <a:lstStyle/>
          <a:p>
            <a:pPr marL="0" indent="0">
              <a:buNone/>
            </a:pPr>
            <a:r>
              <a:rPr lang="en-CA" sz="3600" dirty="0" smtClean="0">
                <a:solidFill>
                  <a:schemeClr val="bg1"/>
                </a:solidFill>
              </a:rPr>
              <a:t>But I say to you that whoever looks at a woman to lust for her has already committed adultery with her in his heart. </a:t>
            </a:r>
          </a:p>
          <a:p>
            <a:pPr marL="0" indent="0">
              <a:buNone/>
            </a:pPr>
            <a:r>
              <a:rPr lang="en-CA" sz="3600" dirty="0" smtClean="0">
                <a:solidFill>
                  <a:schemeClr val="bg1"/>
                </a:solidFill>
              </a:rPr>
              <a:t>Matthew 5:28</a:t>
            </a:r>
          </a:p>
          <a:p>
            <a:endParaRPr lang="en-CA" dirty="0" smtClean="0"/>
          </a:p>
          <a:p>
            <a:endParaRPr lang="en-CA"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Responsibility Question</a:t>
            </a:r>
            <a:endParaRPr lang="en-CA" dirty="0">
              <a:solidFill>
                <a:schemeClr val="bg1"/>
              </a:solidFill>
            </a:endParaRPr>
          </a:p>
        </p:txBody>
      </p:sp>
      <p:sp>
        <p:nvSpPr>
          <p:cNvPr id="3" name="Content Placeholder 2"/>
          <p:cNvSpPr>
            <a:spLocks noGrp="1"/>
          </p:cNvSpPr>
          <p:nvPr>
            <p:ph idx="1"/>
          </p:nvPr>
        </p:nvSpPr>
        <p:spPr/>
        <p:txBody>
          <a:bodyPr/>
          <a:lstStyle/>
          <a:p>
            <a:r>
              <a:rPr lang="en-CA" sz="3600" dirty="0" smtClean="0">
                <a:solidFill>
                  <a:schemeClr val="bg1"/>
                </a:solidFill>
              </a:rPr>
              <a:t>There is no question!</a:t>
            </a:r>
            <a:br>
              <a:rPr lang="en-CA" sz="3600" dirty="0" smtClean="0">
                <a:solidFill>
                  <a:schemeClr val="bg1"/>
                </a:solidFill>
              </a:rPr>
            </a:br>
            <a:endParaRPr lang="en-CA" sz="3600" dirty="0" smtClean="0">
              <a:solidFill>
                <a:schemeClr val="bg1"/>
              </a:solidFill>
            </a:endParaRPr>
          </a:p>
          <a:p>
            <a:r>
              <a:rPr lang="en-CA" sz="3600" dirty="0" smtClean="0">
                <a:solidFill>
                  <a:schemeClr val="bg1"/>
                </a:solidFill>
              </a:rPr>
              <a:t>The bridegroom gathers those that are his </a:t>
            </a:r>
            <a:r>
              <a:rPr lang="en-CA" sz="3600" u="sng" dirty="0" smtClean="0">
                <a:solidFill>
                  <a:schemeClr val="bg1"/>
                </a:solidFill>
              </a:rPr>
              <a:t>only</a:t>
            </a:r>
            <a:r>
              <a:rPr lang="en-CA" sz="3600" dirty="0" smtClean="0">
                <a:solidFill>
                  <a:schemeClr val="bg1"/>
                </a:solidFill>
              </a:rPr>
              <a:t> </a:t>
            </a:r>
            <a:endParaRPr lang="en-CA" sz="36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410" y="304800"/>
            <a:ext cx="7367565" cy="1143000"/>
          </a:xfrm>
        </p:spPr>
        <p:txBody>
          <a:bodyPr/>
          <a:lstStyle/>
          <a:p>
            <a:r>
              <a:rPr lang="en-CA" dirty="0" smtClean="0">
                <a:solidFill>
                  <a:schemeClr val="bg1"/>
                </a:solidFill>
              </a:rPr>
              <a:t>Who are his?</a:t>
            </a:r>
            <a:endParaRPr lang="en-CA" dirty="0">
              <a:solidFill>
                <a:schemeClr val="bg1"/>
              </a:solidFill>
            </a:endParaRPr>
          </a:p>
        </p:txBody>
      </p:sp>
      <p:sp>
        <p:nvSpPr>
          <p:cNvPr id="3" name="Content Placeholder 2"/>
          <p:cNvSpPr>
            <a:spLocks noGrp="1"/>
          </p:cNvSpPr>
          <p:nvPr>
            <p:ph idx="1"/>
          </p:nvPr>
        </p:nvSpPr>
        <p:spPr/>
        <p:txBody>
          <a:bodyPr/>
          <a:lstStyle/>
          <a:p>
            <a:r>
              <a:rPr lang="en-CA" sz="3600" dirty="0" smtClean="0">
                <a:solidFill>
                  <a:schemeClr val="bg1"/>
                </a:solidFill>
              </a:rPr>
              <a:t>Called</a:t>
            </a:r>
            <a:br>
              <a:rPr lang="en-CA" sz="3600" dirty="0" smtClean="0">
                <a:solidFill>
                  <a:schemeClr val="bg1"/>
                </a:solidFill>
              </a:rPr>
            </a:br>
            <a:endParaRPr lang="en-CA" sz="3600" dirty="0" smtClean="0">
              <a:solidFill>
                <a:schemeClr val="bg1"/>
              </a:solidFill>
            </a:endParaRPr>
          </a:p>
          <a:p>
            <a:r>
              <a:rPr lang="en-CA" sz="3600" dirty="0" smtClean="0">
                <a:solidFill>
                  <a:schemeClr val="bg1"/>
                </a:solidFill>
              </a:rPr>
              <a:t>Purchased</a:t>
            </a:r>
            <a:br>
              <a:rPr lang="en-CA" sz="3600" dirty="0" smtClean="0">
                <a:solidFill>
                  <a:schemeClr val="bg1"/>
                </a:solidFill>
              </a:rPr>
            </a:br>
            <a:endParaRPr lang="en-CA" sz="3600" dirty="0" smtClean="0">
              <a:solidFill>
                <a:schemeClr val="bg1"/>
              </a:solidFill>
            </a:endParaRPr>
          </a:p>
          <a:p>
            <a:r>
              <a:rPr lang="en-CA" sz="3600" dirty="0" smtClean="0">
                <a:solidFill>
                  <a:schemeClr val="bg1"/>
                </a:solidFill>
              </a:rPr>
              <a:t>Under Covenant</a:t>
            </a:r>
            <a:endParaRPr lang="en-CA" sz="3200" dirty="0" smtClean="0">
              <a:solidFill>
                <a:schemeClr val="bg1"/>
              </a:solidFill>
            </a:endParaRPr>
          </a:p>
          <a:p>
            <a:endParaRPr lang="en-CA"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90" y="304800"/>
            <a:ext cx="7521185" cy="1143000"/>
          </a:xfrm>
        </p:spPr>
        <p:txBody>
          <a:bodyPr/>
          <a:lstStyle/>
          <a:p>
            <a:r>
              <a:rPr lang="en-CA" dirty="0" smtClean="0">
                <a:solidFill>
                  <a:schemeClr val="bg1"/>
                </a:solidFill>
              </a:rPr>
              <a:t>Lies of the Serpent</a:t>
            </a:r>
            <a:endParaRPr lang="en-CA" dirty="0">
              <a:solidFill>
                <a:schemeClr val="bg1"/>
              </a:solidFill>
            </a:endParaRPr>
          </a:p>
        </p:txBody>
      </p:sp>
      <p:sp>
        <p:nvSpPr>
          <p:cNvPr id="3" name="Content Placeholder 2"/>
          <p:cNvSpPr>
            <a:spLocks noGrp="1"/>
          </p:cNvSpPr>
          <p:nvPr>
            <p:ph idx="1"/>
          </p:nvPr>
        </p:nvSpPr>
        <p:spPr/>
        <p:txBody>
          <a:bodyPr/>
          <a:lstStyle/>
          <a:p>
            <a:pPr marL="0" indent="0">
              <a:buNone/>
            </a:pPr>
            <a:r>
              <a:rPr lang="en-CA" b="1" dirty="0" smtClean="0">
                <a:solidFill>
                  <a:schemeClr val="bg1"/>
                </a:solidFill>
              </a:rPr>
              <a:t>If we adopt the UA08 doctrine:</a:t>
            </a:r>
          </a:p>
          <a:p>
            <a:pPr marL="457200" indent="-457200">
              <a:buNone/>
            </a:pPr>
            <a:r>
              <a:rPr lang="en-CA" b="1" dirty="0" smtClean="0">
                <a:solidFill>
                  <a:schemeClr val="bg1"/>
                </a:solidFill>
              </a:rPr>
              <a:t>1) There is no difference they believe the same as us!</a:t>
            </a:r>
          </a:p>
          <a:p>
            <a:pPr marL="457200" indent="-457200">
              <a:buNone/>
            </a:pPr>
            <a:r>
              <a:rPr lang="en-CA" b="1" dirty="0" smtClean="0">
                <a:solidFill>
                  <a:schemeClr val="bg1"/>
                </a:solidFill>
              </a:rPr>
              <a:t>2) There is no consequences, we are all children of God</a:t>
            </a:r>
          </a:p>
          <a:p>
            <a:pPr marL="457200" indent="-457200">
              <a:buNone/>
            </a:pPr>
            <a:r>
              <a:rPr lang="en-CA" b="1" dirty="0" smtClean="0">
                <a:solidFill>
                  <a:schemeClr val="bg1"/>
                </a:solidFill>
              </a:rPr>
              <a:t>3) We will be so much better off, more young people to marry, more teachers</a:t>
            </a:r>
          </a:p>
          <a:p>
            <a:pPr marL="0" indent="0">
              <a:buNone/>
            </a:pPr>
            <a:endParaRPr lang="en-CA" b="1" dirty="0">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Spiritual Adultery</a:t>
            </a:r>
            <a:endParaRPr lang="en-CA" dirty="0">
              <a:solidFill>
                <a:schemeClr val="bg1"/>
              </a:solidFill>
            </a:endParaRPr>
          </a:p>
        </p:txBody>
      </p:sp>
      <p:sp>
        <p:nvSpPr>
          <p:cNvPr id="3" name="Content Placeholder 2"/>
          <p:cNvSpPr>
            <a:spLocks noGrp="1"/>
          </p:cNvSpPr>
          <p:nvPr>
            <p:ph idx="1"/>
          </p:nvPr>
        </p:nvSpPr>
        <p:spPr>
          <a:xfrm>
            <a:off x="654690" y="1866900"/>
            <a:ext cx="7878122" cy="4114800"/>
          </a:xfrm>
        </p:spPr>
        <p:txBody>
          <a:bodyPr/>
          <a:lstStyle/>
          <a:p>
            <a:pPr marL="0" indent="0">
              <a:buNone/>
            </a:pPr>
            <a:r>
              <a:rPr lang="en-CA" sz="3200" dirty="0" smtClean="0">
                <a:solidFill>
                  <a:schemeClr val="bg1"/>
                </a:solidFill>
              </a:rPr>
              <a:t>Then I saw that for all the causes for which backsliding Israel had committed adultery, I had put her away and given her a certificate of divorce; yet her treacherous sister Judah did not fear, but went and played the harlot also. </a:t>
            </a:r>
          </a:p>
          <a:p>
            <a:pPr marL="0" indent="0">
              <a:buNone/>
            </a:pPr>
            <a:r>
              <a:rPr lang="en-CA" sz="3200" dirty="0" smtClean="0">
                <a:solidFill>
                  <a:schemeClr val="bg1"/>
                </a:solidFill>
              </a:rPr>
              <a:t>Jeremiah 3:8</a:t>
            </a:r>
          </a:p>
          <a:p>
            <a:endParaRPr lang="en-CA" dirty="0" smtClean="0"/>
          </a:p>
          <a:p>
            <a:endParaRPr lang="en-CA"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195" y="304800"/>
            <a:ext cx="7482780" cy="1143000"/>
          </a:xfrm>
        </p:spPr>
        <p:txBody>
          <a:bodyPr/>
          <a:lstStyle/>
          <a:p>
            <a:r>
              <a:rPr lang="en-CA" dirty="0" smtClean="0">
                <a:solidFill>
                  <a:schemeClr val="bg1"/>
                </a:solidFill>
              </a:rPr>
              <a:t>Spiritual Adultery</a:t>
            </a:r>
            <a:endParaRPr lang="en-CA" dirty="0">
              <a:solidFill>
                <a:schemeClr val="bg1"/>
              </a:solidFill>
            </a:endParaRPr>
          </a:p>
        </p:txBody>
      </p:sp>
      <p:sp>
        <p:nvSpPr>
          <p:cNvPr id="3" name="Content Placeholder 2"/>
          <p:cNvSpPr>
            <a:spLocks noGrp="1"/>
          </p:cNvSpPr>
          <p:nvPr>
            <p:ph idx="1"/>
          </p:nvPr>
        </p:nvSpPr>
        <p:spPr>
          <a:xfrm>
            <a:off x="654690" y="2200040"/>
            <a:ext cx="7878122" cy="3781660"/>
          </a:xfrm>
        </p:spPr>
        <p:txBody>
          <a:bodyPr/>
          <a:lstStyle/>
          <a:p>
            <a:pPr marL="0" indent="0">
              <a:buNone/>
            </a:pPr>
            <a:r>
              <a:rPr lang="en-CA" sz="3600" dirty="0" smtClean="0">
                <a:solidFill>
                  <a:schemeClr val="bg1"/>
                </a:solidFill>
              </a:rPr>
              <a:t>Therefore, my beloved, flee from idolatry. </a:t>
            </a:r>
          </a:p>
          <a:p>
            <a:pPr marL="0" indent="0">
              <a:buNone/>
            </a:pPr>
            <a:r>
              <a:rPr lang="en-CA" sz="3600" dirty="0" smtClean="0">
                <a:solidFill>
                  <a:schemeClr val="bg1"/>
                </a:solidFill>
              </a:rPr>
              <a:t>1 Corinthians 10:14</a:t>
            </a:r>
            <a:endParaRPr lang="en-CA" sz="3200" dirty="0" smtClean="0">
              <a:solidFill>
                <a:schemeClr val="bg1"/>
              </a:solidFill>
            </a:endParaRPr>
          </a:p>
          <a:p>
            <a:endParaRPr lang="en-CA" sz="32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ahanni12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99600" y="304800"/>
            <a:ext cx="7444375" cy="1143000"/>
          </a:xfrm>
        </p:spPr>
        <p:txBody>
          <a:bodyPr/>
          <a:lstStyle/>
          <a:p>
            <a:pPr marL="0" indent="0"/>
            <a:r>
              <a:rPr lang="en-CA" dirty="0" smtClean="0">
                <a:solidFill>
                  <a:schemeClr val="accent3"/>
                </a:solidFill>
              </a:rPr>
              <a:t>Marriage supper</a:t>
            </a:r>
          </a:p>
        </p:txBody>
      </p:sp>
      <p:sp>
        <p:nvSpPr>
          <p:cNvPr id="6147" name="Rectangle 3"/>
          <p:cNvSpPr>
            <a:spLocks noGrp="1" noChangeArrowheads="1"/>
          </p:cNvSpPr>
          <p:nvPr>
            <p:ph type="body" idx="1"/>
          </p:nvPr>
        </p:nvSpPr>
        <p:spPr>
          <a:xfrm>
            <a:off x="424260" y="1866900"/>
            <a:ext cx="8108553" cy="4114800"/>
          </a:xfrm>
        </p:spPr>
        <p:txBody>
          <a:bodyPr/>
          <a:lstStyle/>
          <a:p>
            <a:pPr marL="0" indent="0">
              <a:buNone/>
            </a:pPr>
            <a:r>
              <a:rPr lang="en-CA" sz="3600" dirty="0" smtClean="0">
                <a:solidFill>
                  <a:schemeClr val="accent3"/>
                </a:solidFill>
              </a:rPr>
              <a:t>Blessed are those who are called to the marriage supper of the Lamb! " And he said to me, "These are the true sayings of God." </a:t>
            </a:r>
          </a:p>
          <a:p>
            <a:pPr marL="0" indent="0">
              <a:buNone/>
            </a:pPr>
            <a:r>
              <a:rPr lang="en-CA" sz="3600" dirty="0" smtClean="0">
                <a:solidFill>
                  <a:schemeClr val="accent3"/>
                </a:solidFill>
              </a:rPr>
              <a:t>Revelation 19:9</a:t>
            </a:r>
          </a:p>
          <a:p>
            <a:endParaRPr lang="en-CA" sz="3600" dirty="0" smtClean="0"/>
          </a:p>
          <a:p>
            <a:endParaRPr lang="en-CA" sz="3600" dirty="0" smtClean="0"/>
          </a:p>
          <a:p>
            <a:endParaRPr lang="en-US" sz="3600" dirty="0" smtClean="0">
              <a:solidFill>
                <a:schemeClr val="bg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hanni023.jpg"/>
          <p:cNvPicPr>
            <a:picLocks noChangeAspect="1"/>
          </p:cNvPicPr>
          <p:nvPr/>
        </p:nvPicPr>
        <p:blipFill>
          <a:blip r:embed="rId4" cstate="print"/>
          <a:stretch>
            <a:fillRect/>
          </a:stretch>
        </p:blipFill>
        <p:spPr>
          <a:xfrm>
            <a:off x="0" y="1"/>
            <a:ext cx="9144000" cy="6857998"/>
          </a:xfrm>
          <a:prstGeom prst="rect">
            <a:avLst/>
          </a:prstGeom>
        </p:spPr>
      </p:pic>
      <p:pic>
        <p:nvPicPr>
          <p:cNvPr id="4" name="Three Horns.mp3">
            <a:hlinkClick r:id="" action="ppaction://media"/>
          </p:cNvPr>
          <p:cNvPicPr>
            <a:picLocks noRot="1" noChangeAspect="1"/>
          </p:cNvPicPr>
          <p:nvPr>
            <a:audioFile r:link="rId1"/>
          </p:nvPr>
        </p:nvPicPr>
        <p:blipFill>
          <a:blip r:embed="rId5" cstate="print"/>
          <a:stretch>
            <a:fillRect/>
          </a:stretch>
        </p:blipFill>
        <p:spPr>
          <a:xfrm>
            <a:off x="8642930" y="63093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94" fill="hold"/>
                                        <p:tgtEl>
                                          <p:spTgt spid="4"/>
                                        </p:tgtEl>
                                      </p:cBhvr>
                                    </p:cmd>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square" rtlCol="0">
        <a:spAutoFit/>
      </a:bodyPr>
      <a:lstStyle>
        <a:defPPr algn="ctr">
          <a:defRPr dirty="0" err="1" smtClean="0"/>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40895</TotalTime>
  <Words>6622</Words>
  <Application>Microsoft Office PowerPoint</Application>
  <PresentationFormat>On-screen Show (4:3)</PresentationFormat>
  <Paragraphs>648</Paragraphs>
  <Slides>92</Slides>
  <Notes>88</Notes>
  <HiddenSlides>0</HiddenSlides>
  <MMClips>2</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Blends</vt:lpstr>
      <vt:lpstr>Slide 1</vt:lpstr>
      <vt:lpstr>Slide 2</vt:lpstr>
      <vt:lpstr>Review </vt:lpstr>
      <vt:lpstr>The Lies of the Serpent</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Fear and Tremble</vt:lpstr>
      <vt:lpstr>Slide 26</vt:lpstr>
      <vt:lpstr>Let’s look closely at:</vt:lpstr>
      <vt:lpstr>Slide 28</vt:lpstr>
      <vt:lpstr>Slide 29</vt:lpstr>
      <vt:lpstr>Three lies</vt:lpstr>
      <vt:lpstr>Three lies</vt:lpstr>
      <vt:lpstr>Drug Dealers use these too!</vt:lpstr>
      <vt:lpstr>Do we hear these?</vt:lpstr>
      <vt:lpstr>We do hear these lies! </vt:lpstr>
      <vt:lpstr>There is no Difference!</vt:lpstr>
      <vt:lpstr>There is no Difference!</vt:lpstr>
      <vt:lpstr>Word of Truth</vt:lpstr>
      <vt:lpstr>There is no penalty!</vt:lpstr>
      <vt:lpstr>You will be better off!</vt:lpstr>
      <vt:lpstr>Slide 40</vt:lpstr>
      <vt:lpstr>Watchmen and Shepherds</vt:lpstr>
      <vt:lpstr>Watchmen and Shepherds</vt:lpstr>
      <vt:lpstr>Watchmen</vt:lpstr>
      <vt:lpstr>Slide 44</vt:lpstr>
      <vt:lpstr>Not Silent</vt:lpstr>
      <vt:lpstr>Listen to the Warning</vt:lpstr>
      <vt:lpstr>Warning to Watchmen</vt:lpstr>
      <vt:lpstr>Watchmen Failed</vt:lpstr>
      <vt:lpstr>Saved by the Watchman</vt:lpstr>
      <vt:lpstr>Marriage vows</vt:lpstr>
      <vt:lpstr>Watchmen’s Failure</vt:lpstr>
      <vt:lpstr>Watchmen’s Success</vt:lpstr>
      <vt:lpstr>Watchmen Today</vt:lpstr>
      <vt:lpstr>Shepherds Duty</vt:lpstr>
      <vt:lpstr>Shepherds</vt:lpstr>
      <vt:lpstr>Failure of the Shepherds</vt:lpstr>
      <vt:lpstr>Warning to Shepherds</vt:lpstr>
      <vt:lpstr>Yahweh will Gather</vt:lpstr>
      <vt:lpstr>Yahweh Gathers</vt:lpstr>
      <vt:lpstr>Follow the Truth</vt:lpstr>
      <vt:lpstr>Marriage</vt:lpstr>
      <vt:lpstr>Covenant  Marriage</vt:lpstr>
      <vt:lpstr>Faithful ?</vt:lpstr>
      <vt:lpstr>From Adultery to Faithful</vt:lpstr>
      <vt:lpstr>Pride</vt:lpstr>
      <vt:lpstr>Forgot their Beginning</vt:lpstr>
      <vt:lpstr>Weak in Understanding</vt:lpstr>
      <vt:lpstr>Unfaithful Bride</vt:lpstr>
      <vt:lpstr>Warning </vt:lpstr>
      <vt:lpstr>Restoration</vt:lpstr>
      <vt:lpstr>Restore to Yahweh</vt:lpstr>
      <vt:lpstr>Then you will Know Yahweh</vt:lpstr>
      <vt:lpstr>Remain Faithful</vt:lpstr>
      <vt:lpstr>Faithful</vt:lpstr>
      <vt:lpstr>Exclusively</vt:lpstr>
      <vt:lpstr>Our Duty</vt:lpstr>
      <vt:lpstr>Fellowship</vt:lpstr>
      <vt:lpstr>Fellowship</vt:lpstr>
      <vt:lpstr>Marriage as a Type </vt:lpstr>
      <vt:lpstr>UAO8 Doctrine</vt:lpstr>
      <vt:lpstr>UA08</vt:lpstr>
      <vt:lpstr>False doctrine</vt:lpstr>
      <vt:lpstr>Yahweh’s Power</vt:lpstr>
      <vt:lpstr>Voice of the Bridegroom </vt:lpstr>
      <vt:lpstr>Responsibility Question</vt:lpstr>
      <vt:lpstr>Who are his?</vt:lpstr>
      <vt:lpstr>Lies of the Serpent</vt:lpstr>
      <vt:lpstr>Spiritual Adultery</vt:lpstr>
      <vt:lpstr>Spiritual Adultery</vt:lpstr>
      <vt:lpstr>Marriage supper</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Lies of the Serpent</dc:title>
  <dc:creator>John Manson</dc:creator>
  <cp:lastModifiedBy>John</cp:lastModifiedBy>
  <cp:revision>468</cp:revision>
  <dcterms:created xsi:type="dcterms:W3CDTF">2002-03-02T20:18:37Z</dcterms:created>
  <dcterms:modified xsi:type="dcterms:W3CDTF">2014-06-20T17:56:18Z</dcterms:modified>
</cp:coreProperties>
</file>