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6" r:id="rId3"/>
    <p:sldId id="257" r:id="rId4"/>
    <p:sldId id="258" r:id="rId5"/>
    <p:sldId id="259"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098"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47B171-5BD3-4D80-B677-4A9C53819ABA}" type="datetimeFigureOut">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EE064-DBC7-4857-BD95-FDAD6F0BF677}" type="slidenum">
              <a:rPr lang="en-US" smtClean="0"/>
              <a:t>‹#›</a:t>
            </a:fld>
            <a:endParaRPr lang="en-US"/>
          </a:p>
        </p:txBody>
      </p:sp>
    </p:spTree>
    <p:extLst>
      <p:ext uri="{BB962C8B-B14F-4D97-AF65-F5344CB8AC3E}">
        <p14:creationId xmlns:p14="http://schemas.microsoft.com/office/powerpoint/2010/main" val="397401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47B171-5BD3-4D80-B677-4A9C53819ABA}" type="datetimeFigureOut">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EE064-DBC7-4857-BD95-FDAD6F0BF677}" type="slidenum">
              <a:rPr lang="en-US" smtClean="0"/>
              <a:t>‹#›</a:t>
            </a:fld>
            <a:endParaRPr lang="en-US"/>
          </a:p>
        </p:txBody>
      </p:sp>
    </p:spTree>
    <p:extLst>
      <p:ext uri="{BB962C8B-B14F-4D97-AF65-F5344CB8AC3E}">
        <p14:creationId xmlns:p14="http://schemas.microsoft.com/office/powerpoint/2010/main" val="153640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47B171-5BD3-4D80-B677-4A9C53819ABA}" type="datetimeFigureOut">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EE064-DBC7-4857-BD95-FDAD6F0BF677}" type="slidenum">
              <a:rPr lang="en-US" smtClean="0"/>
              <a:t>‹#›</a:t>
            </a:fld>
            <a:endParaRPr lang="en-US"/>
          </a:p>
        </p:txBody>
      </p:sp>
    </p:spTree>
    <p:extLst>
      <p:ext uri="{BB962C8B-B14F-4D97-AF65-F5344CB8AC3E}">
        <p14:creationId xmlns:p14="http://schemas.microsoft.com/office/powerpoint/2010/main" val="375379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47B171-5BD3-4D80-B677-4A9C53819ABA}" type="datetimeFigureOut">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EE064-DBC7-4857-BD95-FDAD6F0BF677}" type="slidenum">
              <a:rPr lang="en-US" smtClean="0"/>
              <a:t>‹#›</a:t>
            </a:fld>
            <a:endParaRPr lang="en-US"/>
          </a:p>
        </p:txBody>
      </p:sp>
    </p:spTree>
    <p:extLst>
      <p:ext uri="{BB962C8B-B14F-4D97-AF65-F5344CB8AC3E}">
        <p14:creationId xmlns:p14="http://schemas.microsoft.com/office/powerpoint/2010/main" val="269995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47B171-5BD3-4D80-B677-4A9C53819ABA}" type="datetimeFigureOut">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EE064-DBC7-4857-BD95-FDAD6F0BF677}" type="slidenum">
              <a:rPr lang="en-US" smtClean="0"/>
              <a:t>‹#›</a:t>
            </a:fld>
            <a:endParaRPr lang="en-US"/>
          </a:p>
        </p:txBody>
      </p:sp>
    </p:spTree>
    <p:extLst>
      <p:ext uri="{BB962C8B-B14F-4D97-AF65-F5344CB8AC3E}">
        <p14:creationId xmlns:p14="http://schemas.microsoft.com/office/powerpoint/2010/main" val="137755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47B171-5BD3-4D80-B677-4A9C53819ABA}" type="datetimeFigureOut">
              <a:rPr lang="en-US" smtClean="0"/>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EE064-DBC7-4857-BD95-FDAD6F0BF677}" type="slidenum">
              <a:rPr lang="en-US" smtClean="0"/>
              <a:t>‹#›</a:t>
            </a:fld>
            <a:endParaRPr lang="en-US"/>
          </a:p>
        </p:txBody>
      </p:sp>
    </p:spTree>
    <p:extLst>
      <p:ext uri="{BB962C8B-B14F-4D97-AF65-F5344CB8AC3E}">
        <p14:creationId xmlns:p14="http://schemas.microsoft.com/office/powerpoint/2010/main" val="340976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47B171-5BD3-4D80-B677-4A9C53819ABA}" type="datetimeFigureOut">
              <a:rPr lang="en-US" smtClean="0"/>
              <a:t>9/7/2015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0EE064-DBC7-4857-BD95-FDAD6F0BF677}" type="slidenum">
              <a:rPr lang="en-US" smtClean="0"/>
              <a:t>‹#›</a:t>
            </a:fld>
            <a:endParaRPr lang="en-US"/>
          </a:p>
        </p:txBody>
      </p:sp>
    </p:spTree>
    <p:extLst>
      <p:ext uri="{BB962C8B-B14F-4D97-AF65-F5344CB8AC3E}">
        <p14:creationId xmlns:p14="http://schemas.microsoft.com/office/powerpoint/2010/main" val="3114083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47B171-5BD3-4D80-B677-4A9C53819ABA}" type="datetimeFigureOut">
              <a:rPr lang="en-US" smtClean="0"/>
              <a:t>9/7/2015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0EE064-DBC7-4857-BD95-FDAD6F0BF677}" type="slidenum">
              <a:rPr lang="en-US" smtClean="0"/>
              <a:t>‹#›</a:t>
            </a:fld>
            <a:endParaRPr lang="en-US"/>
          </a:p>
        </p:txBody>
      </p:sp>
    </p:spTree>
    <p:extLst>
      <p:ext uri="{BB962C8B-B14F-4D97-AF65-F5344CB8AC3E}">
        <p14:creationId xmlns:p14="http://schemas.microsoft.com/office/powerpoint/2010/main" val="326903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7B171-5BD3-4D80-B677-4A9C53819ABA}" type="datetimeFigureOut">
              <a:rPr lang="en-US" smtClean="0"/>
              <a:t>9/7/2015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0EE064-DBC7-4857-BD95-FDAD6F0BF677}" type="slidenum">
              <a:rPr lang="en-US" smtClean="0"/>
              <a:t>‹#›</a:t>
            </a:fld>
            <a:endParaRPr lang="en-US"/>
          </a:p>
        </p:txBody>
      </p:sp>
    </p:spTree>
    <p:extLst>
      <p:ext uri="{BB962C8B-B14F-4D97-AF65-F5344CB8AC3E}">
        <p14:creationId xmlns:p14="http://schemas.microsoft.com/office/powerpoint/2010/main" val="3151536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7B171-5BD3-4D80-B677-4A9C53819ABA}" type="datetimeFigureOut">
              <a:rPr lang="en-US" smtClean="0"/>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EE064-DBC7-4857-BD95-FDAD6F0BF677}" type="slidenum">
              <a:rPr lang="en-US" smtClean="0"/>
              <a:t>‹#›</a:t>
            </a:fld>
            <a:endParaRPr lang="en-US"/>
          </a:p>
        </p:txBody>
      </p:sp>
    </p:spTree>
    <p:extLst>
      <p:ext uri="{BB962C8B-B14F-4D97-AF65-F5344CB8AC3E}">
        <p14:creationId xmlns:p14="http://schemas.microsoft.com/office/powerpoint/2010/main" val="404149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7B171-5BD3-4D80-B677-4A9C53819ABA}" type="datetimeFigureOut">
              <a:rPr lang="en-US" smtClean="0"/>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EE064-DBC7-4857-BD95-FDAD6F0BF677}" type="slidenum">
              <a:rPr lang="en-US" smtClean="0"/>
              <a:t>‹#›</a:t>
            </a:fld>
            <a:endParaRPr lang="en-US"/>
          </a:p>
        </p:txBody>
      </p:sp>
    </p:spTree>
    <p:extLst>
      <p:ext uri="{BB962C8B-B14F-4D97-AF65-F5344CB8AC3E}">
        <p14:creationId xmlns:p14="http://schemas.microsoft.com/office/powerpoint/2010/main" val="3405797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7B171-5BD3-4D80-B677-4A9C53819ABA}" type="datetimeFigureOut">
              <a:rPr lang="en-US" smtClean="0"/>
              <a:t>9/7/2015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EE064-DBC7-4857-BD95-FDAD6F0BF677}" type="slidenum">
              <a:rPr lang="en-US" smtClean="0"/>
              <a:t>‹#›</a:t>
            </a:fld>
            <a:endParaRPr lang="en-US"/>
          </a:p>
        </p:txBody>
      </p:sp>
    </p:spTree>
    <p:extLst>
      <p:ext uri="{BB962C8B-B14F-4D97-AF65-F5344CB8AC3E}">
        <p14:creationId xmlns:p14="http://schemas.microsoft.com/office/powerpoint/2010/main" val="1156154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1209"/>
          <a:stretch/>
        </p:blipFill>
        <p:spPr>
          <a:xfrm>
            <a:off x="971805" y="344883"/>
            <a:ext cx="7183654" cy="4634484"/>
          </a:xfrm>
          <a:prstGeom prst="rect">
            <a:avLst/>
          </a:prstGeom>
        </p:spPr>
      </p:pic>
      <p:sp>
        <p:nvSpPr>
          <p:cNvPr id="5" name="TextBox 4"/>
          <p:cNvSpPr txBox="1"/>
          <p:nvPr/>
        </p:nvSpPr>
        <p:spPr>
          <a:xfrm>
            <a:off x="1186249" y="5296930"/>
            <a:ext cx="7051589" cy="707886"/>
          </a:xfrm>
          <a:prstGeom prst="rect">
            <a:avLst/>
          </a:prstGeom>
          <a:noFill/>
        </p:spPr>
        <p:txBody>
          <a:bodyPr wrap="square" rtlCol="0">
            <a:spAutoFit/>
          </a:bodyPr>
          <a:lstStyle/>
          <a:p>
            <a:r>
              <a:rPr lang="en-US" sz="4000" dirty="0" smtClean="0">
                <a:solidFill>
                  <a:schemeClr val="bg1"/>
                </a:solidFill>
                <a:latin typeface="Arial" panose="020B0604020202020204" pitchFamily="34" charset="0"/>
                <a:cs typeface="Arial" panose="020B0604020202020204" pitchFamily="34" charset="0"/>
              </a:rPr>
              <a:t>The Millennial Reign of Christ</a:t>
            </a: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3378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169772" y="1260390"/>
            <a:ext cx="7232823"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The term MILLENNIUM is comprised of two Latin words, meaning a thousand years:</a:t>
            </a:r>
            <a:endParaRPr lang="en-US" sz="2400" dirty="0">
              <a:latin typeface="Arial" panose="020B0604020202020204" pitchFamily="34" charset="0"/>
              <a:cs typeface="Arial" panose="020B0604020202020204" pitchFamily="34" charset="0"/>
            </a:endParaRPr>
          </a:p>
        </p:txBody>
      </p:sp>
      <p:sp>
        <p:nvSpPr>
          <p:cNvPr id="8" name="TextBox 7"/>
          <p:cNvSpPr txBox="1"/>
          <p:nvPr/>
        </p:nvSpPr>
        <p:spPr>
          <a:xfrm>
            <a:off x="2949146" y="2529016"/>
            <a:ext cx="4728519" cy="1200329"/>
          </a:xfrm>
          <a:prstGeom prst="rect">
            <a:avLst/>
          </a:prstGeom>
          <a:noFill/>
        </p:spPr>
        <p:txBody>
          <a:bodyPr wrap="square" rtlCol="0">
            <a:spAutoFit/>
          </a:bodyPr>
          <a:lstStyle/>
          <a:p>
            <a:pPr marL="342900" indent="-342900">
              <a:buFont typeface="Arial" panose="020B0604020202020204" pitchFamily="34" charset="0"/>
              <a:buChar char="•"/>
            </a:pPr>
            <a:r>
              <a:rPr lang="en-US" sz="2400" i="1" dirty="0" smtClean="0">
                <a:latin typeface="Arial" panose="020B0604020202020204" pitchFamily="34" charset="0"/>
                <a:cs typeface="Arial" panose="020B0604020202020204" pitchFamily="34" charset="0"/>
              </a:rPr>
              <a:t>mille</a:t>
            </a:r>
            <a:r>
              <a:rPr lang="en-US" sz="2400" dirty="0" smtClean="0">
                <a:latin typeface="Arial" panose="020B0604020202020204" pitchFamily="34" charset="0"/>
                <a:cs typeface="Arial" panose="020B0604020202020204" pitchFamily="34" charset="0"/>
              </a:rPr>
              <a:t> = a thousand</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i="1" dirty="0" err="1" smtClean="0">
                <a:latin typeface="Arial" panose="020B0604020202020204" pitchFamily="34" charset="0"/>
                <a:cs typeface="Arial" panose="020B0604020202020204" pitchFamily="34" charset="0"/>
              </a:rPr>
              <a:t>annus</a:t>
            </a:r>
            <a:r>
              <a:rPr lang="en-US" sz="2400" dirty="0" smtClean="0">
                <a:latin typeface="Arial" panose="020B0604020202020204" pitchFamily="34" charset="0"/>
                <a:cs typeface="Arial" panose="020B0604020202020204" pitchFamily="34" charset="0"/>
              </a:rPr>
              <a:t> = a year</a:t>
            </a:r>
            <a:endParaRPr lang="en-US" sz="2400" dirty="0">
              <a:latin typeface="Arial" panose="020B0604020202020204" pitchFamily="34" charset="0"/>
              <a:cs typeface="Arial" panose="020B0604020202020204" pitchFamily="34" charset="0"/>
            </a:endParaRPr>
          </a:p>
        </p:txBody>
      </p:sp>
      <p:sp>
        <p:nvSpPr>
          <p:cNvPr id="9" name="TextBox 8"/>
          <p:cNvSpPr txBox="1"/>
          <p:nvPr/>
        </p:nvSpPr>
        <p:spPr>
          <a:xfrm>
            <a:off x="2949146" y="4349578"/>
            <a:ext cx="3262184"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“a thousand years”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137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3124" y="894905"/>
            <a:ext cx="8254313" cy="2719847"/>
          </a:xfrm>
          <a:prstGeom prst="rect">
            <a:avLst/>
          </a:prstGeom>
        </p:spPr>
        <p:txBody>
          <a:bodyPr wrap="square">
            <a:spAutoFit/>
          </a:bodyPr>
          <a:lstStyle/>
          <a:p>
            <a:pPr>
              <a:lnSpc>
                <a:spcPct val="107000"/>
              </a:lnSpc>
              <a:spcAft>
                <a:spcPts val="800"/>
              </a:spcAft>
            </a:pPr>
            <a:r>
              <a:rPr lang="en-US" sz="2400" b="1" dirty="0" smtClean="0">
                <a:effectLst/>
                <a:latin typeface="Arial" panose="020B0604020202020204" pitchFamily="34" charset="0"/>
                <a:ea typeface="Calibri" panose="020F0502020204030204" pitchFamily="34" charset="0"/>
                <a:cs typeface="Arial" panose="020B0604020202020204" pitchFamily="34" charset="0"/>
              </a:rPr>
              <a:t>XXVII.</a:t>
            </a:r>
            <a:r>
              <a:rPr lang="en-US" sz="2400" dirty="0" smtClean="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Bef>
                <a:spcPts val="1200"/>
              </a:spcBef>
            </a:pPr>
            <a:r>
              <a:rPr lang="en-US" sz="2400" kern="0" dirty="0" smtClean="0">
                <a:effectLst/>
                <a:latin typeface="Arial" panose="020B0604020202020204" pitchFamily="34" charset="0"/>
                <a:ea typeface="Times New Roman" panose="02020603050405020304" pitchFamily="18" charset="0"/>
                <a:cs typeface="Arial" panose="020B0604020202020204" pitchFamily="34" charset="0"/>
              </a:rPr>
              <a:t>That the kingdom of God, thus constituted, will continue a thousand years, during which sin and death will continue among the earth’s subject- inhabitants, though in a much milder degree than now. (Isa. 65:20; Ezek. 44:22, 25; 1st Cor. 15:24, 29; Rev. 20:7-9). </a:t>
            </a:r>
            <a:endParaRPr lang="en-US" sz="2400" kern="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593124" y="3891473"/>
            <a:ext cx="8254312" cy="2617255"/>
          </a:xfrm>
          <a:prstGeom prst="rect">
            <a:avLst/>
          </a:prstGeom>
        </p:spPr>
        <p:txBody>
          <a:bodyPr wrap="square">
            <a:spAutoFit/>
          </a:bodyPr>
          <a:lstStyle/>
          <a:p>
            <a:pPr>
              <a:lnSpc>
                <a:spcPct val="107000"/>
              </a:lnSpc>
              <a:spcBef>
                <a:spcPts val="1200"/>
              </a:spcBef>
            </a:pPr>
            <a:r>
              <a:rPr lang="en-US" sz="2400" b="1" kern="0" dirty="0" smtClean="0">
                <a:effectLst/>
                <a:latin typeface="Arial" panose="020B0604020202020204" pitchFamily="34" charset="0"/>
                <a:ea typeface="Times New Roman" panose="02020603050405020304" pitchFamily="18" charset="0"/>
                <a:cs typeface="Arial" panose="020B0604020202020204" pitchFamily="34" charset="0"/>
              </a:rPr>
              <a:t>XXVIII.</a:t>
            </a:r>
          </a:p>
          <a:p>
            <a:pPr>
              <a:lnSpc>
                <a:spcPct val="107000"/>
              </a:lnSpc>
              <a:spcBef>
                <a:spcPts val="1200"/>
              </a:spcBef>
            </a:pPr>
            <a:r>
              <a:rPr lang="en-US" sz="2400" kern="0" dirty="0" smtClean="0">
                <a:effectLst/>
                <a:latin typeface="Arial" panose="020B0604020202020204" pitchFamily="34" charset="0"/>
                <a:ea typeface="Times New Roman" panose="02020603050405020304" pitchFamily="18" charset="0"/>
                <a:cs typeface="Arial" panose="020B0604020202020204" pitchFamily="34" charset="0"/>
              </a:rPr>
              <a:t>That the mission of the kingdom will be to subdue all enemies, and finally death itself by opening up the way of life to the nations, which they will enter by faith, during the thousand years, and (in reality) at their close. (Isa. 25:6-8; 1</a:t>
            </a:r>
            <a:r>
              <a:rPr lang="en-US" sz="2400" kern="0" baseline="30000" dirty="0" smtClean="0">
                <a:effectLst/>
                <a:latin typeface="Arial" panose="020B0604020202020204" pitchFamily="34" charset="0"/>
                <a:ea typeface="Times New Roman" panose="02020603050405020304" pitchFamily="18" charset="0"/>
                <a:cs typeface="Arial" panose="020B0604020202020204" pitchFamily="34" charset="0"/>
              </a:rPr>
              <a:t>st</a:t>
            </a:r>
            <a:r>
              <a:rPr lang="en-US" sz="2400" kern="0" dirty="0" smtClean="0">
                <a:effectLst/>
                <a:latin typeface="Arial" panose="020B0604020202020204" pitchFamily="34" charset="0"/>
                <a:ea typeface="Times New Roman" panose="02020603050405020304" pitchFamily="18" charset="0"/>
                <a:cs typeface="Arial" panose="020B0604020202020204" pitchFamily="34" charset="0"/>
              </a:rPr>
              <a:t> Cor. 15:24-26; Rev. 20:12-15; 21:4).</a:t>
            </a:r>
            <a:endParaRPr lang="en-US" sz="2400" kern="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p:cNvSpPr txBox="1"/>
          <p:nvPr/>
        </p:nvSpPr>
        <p:spPr>
          <a:xfrm>
            <a:off x="1268627" y="237214"/>
            <a:ext cx="6656172" cy="461665"/>
          </a:xfrm>
          <a:prstGeom prst="rect">
            <a:avLst/>
          </a:prstGeom>
          <a:noFill/>
        </p:spPr>
        <p:txBody>
          <a:bodyPr wrap="square" rtlCol="0">
            <a:spAutoFit/>
          </a:bodyPr>
          <a:lstStyle/>
          <a:p>
            <a:r>
              <a:rPr lang="en-US" sz="2400" b="1" i="1" dirty="0" err="1" smtClean="0">
                <a:latin typeface="Arial" panose="020B0604020202020204" pitchFamily="34" charset="0"/>
                <a:cs typeface="Arial" panose="020B0604020202020204" pitchFamily="34" charset="0"/>
              </a:rPr>
              <a:t>Unamended</a:t>
            </a:r>
            <a:r>
              <a:rPr lang="en-US" sz="2400" b="1" i="1" dirty="0" smtClean="0">
                <a:latin typeface="Arial" panose="020B0604020202020204" pitchFamily="34" charset="0"/>
                <a:cs typeface="Arial" panose="020B0604020202020204" pitchFamily="34" charset="0"/>
              </a:rPr>
              <a:t> Statement of Faith Propositions</a:t>
            </a:r>
            <a:endParaRPr lang="en-US"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03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503" y="365777"/>
            <a:ext cx="7669427" cy="2983702"/>
          </a:xfrm>
          <a:prstGeom prst="rect">
            <a:avLst/>
          </a:prstGeom>
        </p:spPr>
        <p:txBody>
          <a:bodyPr wrap="square">
            <a:spAutoFit/>
          </a:bodyPr>
          <a:lstStyle/>
          <a:p>
            <a:pPr>
              <a:lnSpc>
                <a:spcPct val="107000"/>
              </a:lnSpc>
              <a:spcBef>
                <a:spcPts val="1200"/>
              </a:spcBef>
            </a:pPr>
            <a:r>
              <a:rPr lang="en-US" sz="2400" b="1" kern="0" dirty="0" smtClean="0">
                <a:effectLst/>
                <a:latin typeface="Arial" panose="020B0604020202020204" pitchFamily="34" charset="0"/>
                <a:ea typeface="Times New Roman" panose="02020603050405020304" pitchFamily="18" charset="0"/>
                <a:cs typeface="Arial" panose="020B0604020202020204" pitchFamily="34" charset="0"/>
              </a:rPr>
              <a:t>XXIX.</a:t>
            </a:r>
          </a:p>
          <a:p>
            <a:pPr>
              <a:lnSpc>
                <a:spcPct val="107000"/>
              </a:lnSpc>
              <a:spcBef>
                <a:spcPts val="1200"/>
              </a:spcBef>
            </a:pPr>
            <a:r>
              <a:rPr lang="en-US" sz="2400" kern="0" dirty="0" smtClean="0">
                <a:effectLst/>
                <a:latin typeface="Arial" panose="020B0604020202020204" pitchFamily="34" charset="0"/>
                <a:ea typeface="Times New Roman" panose="02020603050405020304" pitchFamily="18" charset="0"/>
                <a:cs typeface="Arial" panose="020B0604020202020204" pitchFamily="34" charset="0"/>
              </a:rPr>
              <a:t>That at the close of the thousand years, there will be a general resurrection and judgment, resulting in the final extinction of the wicked, and the immortalization of those who shall have established their title (under the grace of God) to eternal life during the thousand years. (1</a:t>
            </a:r>
            <a:r>
              <a:rPr lang="en-US" sz="2400" kern="0" baseline="30000" dirty="0" smtClean="0">
                <a:effectLst/>
                <a:latin typeface="Arial" panose="020B0604020202020204" pitchFamily="34" charset="0"/>
                <a:ea typeface="Times New Roman" panose="02020603050405020304" pitchFamily="18" charset="0"/>
                <a:cs typeface="Arial" panose="020B0604020202020204" pitchFamily="34" charset="0"/>
              </a:rPr>
              <a:t>st</a:t>
            </a:r>
            <a:r>
              <a:rPr lang="en-US" sz="2400" kern="0" dirty="0" smtClean="0">
                <a:effectLst/>
                <a:latin typeface="Arial" panose="020B0604020202020204" pitchFamily="34" charset="0"/>
                <a:ea typeface="Times New Roman" panose="02020603050405020304" pitchFamily="18" charset="0"/>
                <a:cs typeface="Arial" panose="020B0604020202020204" pitchFamily="34" charset="0"/>
              </a:rPr>
              <a:t> Cor. 15:24; Rev. 20:11-15).</a:t>
            </a:r>
            <a:endParaRPr lang="en-US" sz="2400" kern="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675504" y="3520869"/>
            <a:ext cx="7669426" cy="2983702"/>
          </a:xfrm>
          <a:prstGeom prst="rect">
            <a:avLst/>
          </a:prstGeom>
        </p:spPr>
        <p:txBody>
          <a:bodyPr wrap="square">
            <a:spAutoFit/>
          </a:bodyPr>
          <a:lstStyle/>
          <a:p>
            <a:pPr>
              <a:lnSpc>
                <a:spcPct val="107000"/>
              </a:lnSpc>
              <a:spcBef>
                <a:spcPts val="1200"/>
              </a:spcBef>
            </a:pPr>
            <a:r>
              <a:rPr lang="en-US" sz="2400" b="1" kern="0" dirty="0" smtClean="0">
                <a:effectLst/>
                <a:latin typeface="Arial" panose="020B0604020202020204" pitchFamily="34" charset="0"/>
                <a:ea typeface="Times New Roman" panose="02020603050405020304" pitchFamily="18" charset="0"/>
                <a:cs typeface="Arial" panose="020B0604020202020204" pitchFamily="34" charset="0"/>
              </a:rPr>
              <a:t>XXX.</a:t>
            </a:r>
          </a:p>
          <a:p>
            <a:pPr>
              <a:lnSpc>
                <a:spcPct val="107000"/>
              </a:lnSpc>
              <a:spcBef>
                <a:spcPts val="1200"/>
              </a:spcBef>
            </a:pPr>
            <a:r>
              <a:rPr lang="en-US" sz="2400" kern="0" dirty="0" smtClean="0">
                <a:effectLst/>
                <a:latin typeface="Arial" panose="020B0604020202020204" pitchFamily="34" charset="0"/>
                <a:ea typeface="Times New Roman" panose="02020603050405020304" pitchFamily="18" charset="0"/>
                <a:cs typeface="Arial" panose="020B0604020202020204" pitchFamily="34" charset="0"/>
              </a:rPr>
              <a:t>That the government (in its </a:t>
            </a:r>
            <a:r>
              <a:rPr lang="en-US" sz="2400" kern="0" dirty="0" err="1" smtClean="0">
                <a:effectLst/>
                <a:latin typeface="Arial" panose="020B0604020202020204" pitchFamily="34" charset="0"/>
                <a:ea typeface="Times New Roman" panose="02020603050405020304" pitchFamily="18" charset="0"/>
                <a:cs typeface="Arial" panose="020B0604020202020204" pitchFamily="34" charset="0"/>
              </a:rPr>
              <a:t>mediatorial</a:t>
            </a:r>
            <a:r>
              <a:rPr lang="en-US" sz="2400" kern="0" dirty="0" smtClean="0">
                <a:effectLst/>
                <a:latin typeface="Arial" panose="020B0604020202020204" pitchFamily="34" charset="0"/>
                <a:ea typeface="Times New Roman" panose="02020603050405020304" pitchFamily="18" charset="0"/>
                <a:cs typeface="Arial" panose="020B0604020202020204" pitchFamily="34" charset="0"/>
              </a:rPr>
              <a:t> aspect) will then be delivered up by Jesus to the Father, who will manifest Himself as the “All-in-all;” sin and death having been taken out of the way, and the obedient of the race completely restored to the friendship of the Deity. (1</a:t>
            </a:r>
            <a:r>
              <a:rPr lang="en-US" sz="2400" kern="0" baseline="30000" dirty="0" smtClean="0">
                <a:effectLst/>
                <a:latin typeface="Arial" panose="020B0604020202020204" pitchFamily="34" charset="0"/>
                <a:ea typeface="Times New Roman" panose="02020603050405020304" pitchFamily="18" charset="0"/>
                <a:cs typeface="Arial" panose="020B0604020202020204" pitchFamily="34" charset="0"/>
              </a:rPr>
              <a:t>st</a:t>
            </a:r>
            <a:r>
              <a:rPr lang="en-US" sz="2400" kern="0" dirty="0" smtClean="0">
                <a:effectLst/>
                <a:latin typeface="Arial" panose="020B0604020202020204" pitchFamily="34" charset="0"/>
                <a:ea typeface="Times New Roman" panose="02020603050405020304" pitchFamily="18" charset="0"/>
                <a:cs typeface="Arial" panose="020B0604020202020204" pitchFamily="34" charset="0"/>
              </a:rPr>
              <a:t> Cor. 15:28).</a:t>
            </a:r>
            <a:endParaRPr lang="en-US" sz="2400" kern="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3764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http://ecx.images-amazon.com/images/I/51wOrnc-VP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04284" cy="27843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95849" y="91301"/>
            <a:ext cx="7051589" cy="6624378"/>
          </a:xfrm>
          <a:prstGeom prst="rect">
            <a:avLst/>
          </a:prstGeom>
        </p:spPr>
        <p:txBody>
          <a:bodyPr wrap="square">
            <a:spAutoFit/>
          </a:bodyPr>
          <a:lstStyle/>
          <a:p>
            <a:pPr>
              <a:lnSpc>
                <a:spcPct val="107000"/>
              </a:lnSpc>
              <a:spcAft>
                <a:spcPts val="600"/>
              </a:spcAft>
            </a:pPr>
            <a:r>
              <a:rPr lang="en-US" sz="2200" dirty="0">
                <a:latin typeface="Arial" panose="020B0604020202020204" pitchFamily="34" charset="0"/>
                <a:ea typeface="Calibri" panose="020F0502020204030204" pitchFamily="34" charset="0"/>
                <a:cs typeface="Times New Roman" panose="02020603050405020304" pitchFamily="18" charset="0"/>
              </a:rPr>
              <a:t>“The ancient and popular doctrine of the Millennium was intimately connected to the second coming of Christ…a joyful </a:t>
            </a:r>
            <a:r>
              <a:rPr lang="en-US" sz="2200" dirty="0" err="1">
                <a:latin typeface="Arial" panose="020B0604020202020204" pitchFamily="34" charset="0"/>
                <a:ea typeface="Calibri" panose="020F0502020204030204" pitchFamily="34" charset="0"/>
                <a:cs typeface="Times New Roman" panose="02020603050405020304" pitchFamily="18" charset="0"/>
              </a:rPr>
              <a:t>sabbath</a:t>
            </a:r>
            <a:r>
              <a:rPr lang="en-US" sz="2200" dirty="0">
                <a:latin typeface="Arial" panose="020B0604020202020204" pitchFamily="34" charset="0"/>
                <a:ea typeface="Calibri" panose="020F0502020204030204" pitchFamily="34" charset="0"/>
                <a:cs typeface="Times New Roman" panose="02020603050405020304" pitchFamily="18" charset="0"/>
              </a:rPr>
              <a:t> of a 1000 years when Christ, with the triumphant hand of the saints, and the elect who had escaped death, or who had been miraculously revived, would reign upon earth…The assurance of such a Millennium was carefully inculcated by succession of fathers from Justin Martyr and Irenaeus who conversed with the immediate disciples of the apostles, down to </a:t>
            </a:r>
            <a:r>
              <a:rPr lang="en-US" sz="2200" dirty="0" err="1">
                <a:latin typeface="Arial" panose="020B0604020202020204" pitchFamily="34" charset="0"/>
                <a:ea typeface="Calibri" panose="020F0502020204030204" pitchFamily="34" charset="0"/>
                <a:cs typeface="Times New Roman" panose="02020603050405020304" pitchFamily="18" charset="0"/>
              </a:rPr>
              <a:t>Lactantius</a:t>
            </a:r>
            <a:r>
              <a:rPr lang="en-US" sz="2200" dirty="0">
                <a:latin typeface="Arial" panose="020B0604020202020204" pitchFamily="34" charset="0"/>
                <a:ea typeface="Calibri" panose="020F0502020204030204" pitchFamily="34" charset="0"/>
                <a:cs typeface="Times New Roman" panose="02020603050405020304" pitchFamily="18" charset="0"/>
              </a:rPr>
              <a:t>, who was preceptor to the son of Constantine…But when the edifice of the church was almost completed, the temporary support was laid aside. The doctrine of Christ’s reign upon earth was at first treated as a profound allegory, was considered by degrees as a doubtful and useless opinion, and was at length rejected as the absurd invention of heresy and fanaticism.” </a:t>
            </a:r>
          </a:p>
          <a:p>
            <a:pPr>
              <a:lnSpc>
                <a:spcPct val="107000"/>
              </a:lnSpc>
              <a:spcAft>
                <a:spcPts val="600"/>
              </a:spcAft>
            </a:pPr>
            <a:r>
              <a:rPr lang="en-US" sz="2000" i="1" dirty="0" smtClean="0">
                <a:latin typeface="Arial" panose="020B0604020202020204" pitchFamily="34" charset="0"/>
                <a:ea typeface="Calibri" panose="020F0502020204030204" pitchFamily="34" charset="0"/>
                <a:cs typeface="Times New Roman" panose="02020603050405020304" pitchFamily="18" charset="0"/>
              </a:rPr>
              <a:t>      Gibbon</a:t>
            </a:r>
            <a:r>
              <a:rPr lang="en-US" sz="2000" i="1" dirty="0">
                <a:latin typeface="Arial" panose="020B0604020202020204" pitchFamily="34" charset="0"/>
                <a:ea typeface="Calibri" panose="020F0502020204030204" pitchFamily="34" charset="0"/>
                <a:cs typeface="Times New Roman" panose="02020603050405020304" pitchFamily="18" charset="0"/>
              </a:rPr>
              <a:t>, The Decline and Fall of the Roman Empire</a:t>
            </a:r>
            <a:r>
              <a:rPr lang="en-US"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9102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8983" y="513370"/>
            <a:ext cx="8184988" cy="6394058"/>
          </a:xfrm>
          <a:prstGeom prst="rect">
            <a:avLst/>
          </a:prstGeom>
        </p:spPr>
        <p:txBody>
          <a:bodyPr wrap="square">
            <a:spAutoFit/>
          </a:bodyPr>
          <a:lstStyle/>
          <a:p>
            <a:r>
              <a:rPr lang="en-US" sz="2200" b="1" dirty="0" smtClean="0">
                <a:solidFill>
                  <a:srgbClr val="333333"/>
                </a:solidFill>
                <a:latin typeface="Arial" panose="020B0604020202020204" pitchFamily="34" charset="0"/>
                <a:cs typeface="Arial" panose="020B0604020202020204" pitchFamily="34" charset="0"/>
              </a:rPr>
              <a:t>“1</a:t>
            </a:r>
            <a:r>
              <a:rPr lang="en-US" sz="2200" dirty="0">
                <a:solidFill>
                  <a:srgbClr val="333333"/>
                </a:solidFill>
                <a:latin typeface="Arial" panose="020B0604020202020204" pitchFamily="34" charset="0"/>
                <a:cs typeface="Arial" panose="020B0604020202020204" pitchFamily="34" charset="0"/>
              </a:rPr>
              <a:t> Give the king thy judgments, O God, and thy righteousness unto the king's son. </a:t>
            </a:r>
            <a:r>
              <a:rPr lang="en-US" sz="2200" b="1" dirty="0">
                <a:solidFill>
                  <a:srgbClr val="333333"/>
                </a:solidFill>
                <a:latin typeface="Arial" panose="020B0604020202020204" pitchFamily="34" charset="0"/>
                <a:cs typeface="Arial" panose="020B0604020202020204" pitchFamily="34" charset="0"/>
              </a:rPr>
              <a:t>2</a:t>
            </a:r>
            <a:r>
              <a:rPr lang="en-US" sz="2200" dirty="0">
                <a:solidFill>
                  <a:srgbClr val="333333"/>
                </a:solidFill>
                <a:latin typeface="Arial" panose="020B0604020202020204" pitchFamily="34" charset="0"/>
                <a:cs typeface="Arial" panose="020B0604020202020204" pitchFamily="34" charset="0"/>
              </a:rPr>
              <a:t> He shall judge thy people with righteousness, and thy poor with judgment. </a:t>
            </a:r>
            <a:r>
              <a:rPr lang="en-US" sz="2200" b="1" dirty="0">
                <a:solidFill>
                  <a:srgbClr val="333333"/>
                </a:solidFill>
                <a:latin typeface="Arial" panose="020B0604020202020204" pitchFamily="34" charset="0"/>
                <a:cs typeface="Arial" panose="020B0604020202020204" pitchFamily="34" charset="0"/>
              </a:rPr>
              <a:t>3</a:t>
            </a:r>
            <a:r>
              <a:rPr lang="en-US" sz="2200" dirty="0">
                <a:solidFill>
                  <a:srgbClr val="333333"/>
                </a:solidFill>
                <a:latin typeface="Arial" panose="020B0604020202020204" pitchFamily="34" charset="0"/>
                <a:cs typeface="Arial" panose="020B0604020202020204" pitchFamily="34" charset="0"/>
              </a:rPr>
              <a:t> The mountains shall bring peace to the people, and the little hills, by righteousness. </a:t>
            </a:r>
            <a:r>
              <a:rPr lang="en-US" sz="2200" b="1" dirty="0">
                <a:solidFill>
                  <a:srgbClr val="333333"/>
                </a:solidFill>
                <a:latin typeface="Arial" panose="020B0604020202020204" pitchFamily="34" charset="0"/>
                <a:cs typeface="Arial" panose="020B0604020202020204" pitchFamily="34" charset="0"/>
              </a:rPr>
              <a:t>4</a:t>
            </a:r>
            <a:r>
              <a:rPr lang="en-US" sz="2200" dirty="0">
                <a:solidFill>
                  <a:srgbClr val="333333"/>
                </a:solidFill>
                <a:latin typeface="Arial" panose="020B0604020202020204" pitchFamily="34" charset="0"/>
                <a:cs typeface="Arial" panose="020B0604020202020204" pitchFamily="34" charset="0"/>
              </a:rPr>
              <a:t> He shall judge the poor of the people, he shall save the children of the needy, and shall break in pieces the oppressor. </a:t>
            </a:r>
            <a:r>
              <a:rPr lang="en-US" sz="2200" b="1" dirty="0">
                <a:solidFill>
                  <a:srgbClr val="333333"/>
                </a:solidFill>
                <a:latin typeface="Arial" panose="020B0604020202020204" pitchFamily="34" charset="0"/>
                <a:cs typeface="Arial" panose="020B0604020202020204" pitchFamily="34" charset="0"/>
              </a:rPr>
              <a:t>5</a:t>
            </a:r>
            <a:r>
              <a:rPr lang="en-US" sz="2200" dirty="0">
                <a:solidFill>
                  <a:srgbClr val="333333"/>
                </a:solidFill>
                <a:latin typeface="Arial" panose="020B0604020202020204" pitchFamily="34" charset="0"/>
                <a:cs typeface="Arial" panose="020B0604020202020204" pitchFamily="34" charset="0"/>
              </a:rPr>
              <a:t> They shall fear thee as long as the sun and moon endure, throughout all generations. </a:t>
            </a:r>
            <a:r>
              <a:rPr lang="en-US" sz="2200" b="1" dirty="0">
                <a:solidFill>
                  <a:srgbClr val="333333"/>
                </a:solidFill>
                <a:latin typeface="Arial" panose="020B0604020202020204" pitchFamily="34" charset="0"/>
                <a:cs typeface="Arial" panose="020B0604020202020204" pitchFamily="34" charset="0"/>
              </a:rPr>
              <a:t>6</a:t>
            </a:r>
            <a:r>
              <a:rPr lang="en-US" sz="2200" dirty="0">
                <a:solidFill>
                  <a:srgbClr val="333333"/>
                </a:solidFill>
                <a:latin typeface="Arial" panose="020B0604020202020204" pitchFamily="34" charset="0"/>
                <a:cs typeface="Arial" panose="020B0604020202020204" pitchFamily="34" charset="0"/>
              </a:rPr>
              <a:t> He shall come down like rain upon the mown grass: as showers that water the earth. </a:t>
            </a:r>
            <a:r>
              <a:rPr lang="en-US" sz="2200" b="1" dirty="0">
                <a:solidFill>
                  <a:srgbClr val="333333"/>
                </a:solidFill>
                <a:latin typeface="Arial" panose="020B0604020202020204" pitchFamily="34" charset="0"/>
                <a:cs typeface="Arial" panose="020B0604020202020204" pitchFamily="34" charset="0"/>
              </a:rPr>
              <a:t>7</a:t>
            </a:r>
            <a:r>
              <a:rPr lang="en-US" sz="2200" dirty="0">
                <a:solidFill>
                  <a:srgbClr val="333333"/>
                </a:solidFill>
                <a:latin typeface="Arial" panose="020B0604020202020204" pitchFamily="34" charset="0"/>
                <a:cs typeface="Arial" panose="020B0604020202020204" pitchFamily="34" charset="0"/>
              </a:rPr>
              <a:t> In his days shall the righteous flourish; and abundance of peace so long as the moon </a:t>
            </a:r>
            <a:r>
              <a:rPr lang="en-US" sz="2200" dirty="0" err="1">
                <a:solidFill>
                  <a:srgbClr val="333333"/>
                </a:solidFill>
                <a:latin typeface="Arial" panose="020B0604020202020204" pitchFamily="34" charset="0"/>
                <a:cs typeface="Arial" panose="020B0604020202020204" pitchFamily="34" charset="0"/>
              </a:rPr>
              <a:t>endureth</a:t>
            </a:r>
            <a:r>
              <a:rPr lang="en-US" sz="2200" dirty="0">
                <a:solidFill>
                  <a:srgbClr val="333333"/>
                </a:solidFill>
                <a:latin typeface="Arial" panose="020B0604020202020204" pitchFamily="34" charset="0"/>
                <a:cs typeface="Arial" panose="020B0604020202020204" pitchFamily="34" charset="0"/>
              </a:rPr>
              <a:t>. </a:t>
            </a:r>
            <a:r>
              <a:rPr lang="en-US" sz="2200" b="1" dirty="0">
                <a:solidFill>
                  <a:srgbClr val="333333"/>
                </a:solidFill>
                <a:latin typeface="Arial" panose="020B0604020202020204" pitchFamily="34" charset="0"/>
                <a:cs typeface="Arial" panose="020B0604020202020204" pitchFamily="34" charset="0"/>
              </a:rPr>
              <a:t>8</a:t>
            </a:r>
            <a:r>
              <a:rPr lang="en-US" sz="2200" dirty="0">
                <a:solidFill>
                  <a:srgbClr val="333333"/>
                </a:solidFill>
                <a:latin typeface="Arial" panose="020B0604020202020204" pitchFamily="34" charset="0"/>
                <a:cs typeface="Arial" panose="020B0604020202020204" pitchFamily="34" charset="0"/>
              </a:rPr>
              <a:t> He shall have dominion also from sea to sea, and from the river unto the ends of the earth. </a:t>
            </a:r>
            <a:r>
              <a:rPr lang="en-US" sz="2200" b="1" dirty="0">
                <a:solidFill>
                  <a:srgbClr val="333333"/>
                </a:solidFill>
                <a:latin typeface="Arial" panose="020B0604020202020204" pitchFamily="34" charset="0"/>
                <a:cs typeface="Arial" panose="020B0604020202020204" pitchFamily="34" charset="0"/>
              </a:rPr>
              <a:t>9</a:t>
            </a:r>
            <a:r>
              <a:rPr lang="en-US" sz="2200" dirty="0">
                <a:solidFill>
                  <a:srgbClr val="333333"/>
                </a:solidFill>
                <a:latin typeface="Arial" panose="020B0604020202020204" pitchFamily="34" charset="0"/>
                <a:cs typeface="Arial" panose="020B0604020202020204" pitchFamily="34" charset="0"/>
              </a:rPr>
              <a:t> They that dwell in the wilderness shall bow before him; and his enemies shall lick the dust. </a:t>
            </a:r>
            <a:r>
              <a:rPr lang="en-US" sz="2200" b="1" dirty="0">
                <a:solidFill>
                  <a:srgbClr val="333333"/>
                </a:solidFill>
                <a:latin typeface="Arial" panose="020B0604020202020204" pitchFamily="34" charset="0"/>
                <a:cs typeface="Arial" panose="020B0604020202020204" pitchFamily="34" charset="0"/>
              </a:rPr>
              <a:t>10</a:t>
            </a:r>
            <a:r>
              <a:rPr lang="en-US" sz="2200" dirty="0">
                <a:solidFill>
                  <a:srgbClr val="333333"/>
                </a:solidFill>
                <a:latin typeface="Arial" panose="020B0604020202020204" pitchFamily="34" charset="0"/>
                <a:cs typeface="Arial" panose="020B0604020202020204" pitchFamily="34" charset="0"/>
              </a:rPr>
              <a:t> The kings of </a:t>
            </a:r>
            <a:r>
              <a:rPr lang="en-US" sz="2200" dirty="0" err="1">
                <a:solidFill>
                  <a:srgbClr val="333333"/>
                </a:solidFill>
                <a:latin typeface="Arial" panose="020B0604020202020204" pitchFamily="34" charset="0"/>
                <a:cs typeface="Arial" panose="020B0604020202020204" pitchFamily="34" charset="0"/>
              </a:rPr>
              <a:t>Tarshish</a:t>
            </a:r>
            <a:r>
              <a:rPr lang="en-US" sz="2200" dirty="0">
                <a:solidFill>
                  <a:srgbClr val="333333"/>
                </a:solidFill>
                <a:latin typeface="Arial" panose="020B0604020202020204" pitchFamily="34" charset="0"/>
                <a:cs typeface="Arial" panose="020B0604020202020204" pitchFamily="34" charset="0"/>
              </a:rPr>
              <a:t> and of the isles shall bring presents: the kings of Sheba and </a:t>
            </a:r>
            <a:r>
              <a:rPr lang="en-US" sz="2200" dirty="0" err="1">
                <a:solidFill>
                  <a:srgbClr val="333333"/>
                </a:solidFill>
                <a:latin typeface="Arial" panose="020B0604020202020204" pitchFamily="34" charset="0"/>
                <a:cs typeface="Arial" panose="020B0604020202020204" pitchFamily="34" charset="0"/>
              </a:rPr>
              <a:t>Seba</a:t>
            </a:r>
            <a:r>
              <a:rPr lang="en-US" sz="2200" dirty="0">
                <a:solidFill>
                  <a:srgbClr val="333333"/>
                </a:solidFill>
                <a:latin typeface="Arial" panose="020B0604020202020204" pitchFamily="34" charset="0"/>
                <a:cs typeface="Arial" panose="020B0604020202020204" pitchFamily="34" charset="0"/>
              </a:rPr>
              <a:t> shall offer gifts. </a:t>
            </a:r>
            <a:r>
              <a:rPr lang="en-US" sz="2200" b="1" dirty="0">
                <a:solidFill>
                  <a:srgbClr val="333333"/>
                </a:solidFill>
                <a:latin typeface="Arial" panose="020B0604020202020204" pitchFamily="34" charset="0"/>
                <a:cs typeface="Arial" panose="020B0604020202020204" pitchFamily="34" charset="0"/>
              </a:rPr>
              <a:t>11</a:t>
            </a:r>
            <a:r>
              <a:rPr lang="en-US" sz="2200" dirty="0">
                <a:solidFill>
                  <a:srgbClr val="333333"/>
                </a:solidFill>
                <a:latin typeface="Arial" panose="020B0604020202020204" pitchFamily="34" charset="0"/>
                <a:cs typeface="Arial" panose="020B0604020202020204" pitchFamily="34" charset="0"/>
              </a:rPr>
              <a:t> Yea, all kings shall fall down before him: all nations shall serve him. </a:t>
            </a:r>
            <a:r>
              <a:rPr lang="en-US" sz="2200" b="1" dirty="0">
                <a:solidFill>
                  <a:srgbClr val="333333"/>
                </a:solidFill>
                <a:latin typeface="Arial" panose="020B0604020202020204" pitchFamily="34" charset="0"/>
                <a:cs typeface="Arial" panose="020B0604020202020204" pitchFamily="34" charset="0"/>
              </a:rPr>
              <a:t>12</a:t>
            </a:r>
            <a:r>
              <a:rPr lang="en-US" sz="2200" dirty="0">
                <a:solidFill>
                  <a:srgbClr val="333333"/>
                </a:solidFill>
                <a:latin typeface="Arial" panose="020B0604020202020204" pitchFamily="34" charset="0"/>
                <a:cs typeface="Arial" panose="020B0604020202020204" pitchFamily="34" charset="0"/>
              </a:rPr>
              <a:t> For he shall deliver the needy when he </a:t>
            </a:r>
            <a:r>
              <a:rPr lang="en-US" sz="2200" dirty="0" err="1">
                <a:solidFill>
                  <a:srgbClr val="333333"/>
                </a:solidFill>
                <a:latin typeface="Arial" panose="020B0604020202020204" pitchFamily="34" charset="0"/>
                <a:cs typeface="Arial" panose="020B0604020202020204" pitchFamily="34" charset="0"/>
              </a:rPr>
              <a:t>crieth</a:t>
            </a:r>
            <a:r>
              <a:rPr lang="en-US" sz="2200" dirty="0">
                <a:solidFill>
                  <a:srgbClr val="333333"/>
                </a:solidFill>
                <a:latin typeface="Arial" panose="020B0604020202020204" pitchFamily="34" charset="0"/>
                <a:cs typeface="Arial" panose="020B0604020202020204" pitchFamily="34" charset="0"/>
              </a:rPr>
              <a:t>; the poor also, and him that hath no helper</a:t>
            </a:r>
            <a:r>
              <a:rPr lang="en-US" sz="2200" dirty="0" smtClean="0">
                <a:solidFill>
                  <a:srgbClr val="333333"/>
                </a:solidFill>
                <a:latin typeface="Arial" panose="020B0604020202020204" pitchFamily="34" charset="0"/>
                <a:cs typeface="Arial" panose="020B0604020202020204" pitchFamily="34" charset="0"/>
              </a:rPr>
              <a:t>.</a:t>
            </a:r>
            <a:endParaRPr lang="en-US" sz="2200" dirty="0">
              <a:solidFill>
                <a:srgbClr val="333333"/>
              </a:solidFill>
              <a:latin typeface="Arial" panose="020B0604020202020204" pitchFamily="34" charset="0"/>
              <a:cs typeface="Arial" panose="020B0604020202020204" pitchFamily="34" charset="0"/>
            </a:endParaRPr>
          </a:p>
        </p:txBody>
      </p:sp>
      <p:sp>
        <p:nvSpPr>
          <p:cNvPr id="2" name="TextBox 1"/>
          <p:cNvSpPr txBox="1"/>
          <p:nvPr/>
        </p:nvSpPr>
        <p:spPr>
          <a:xfrm>
            <a:off x="518983" y="51705"/>
            <a:ext cx="1589903" cy="461665"/>
          </a:xfrm>
          <a:prstGeom prst="rect">
            <a:avLst/>
          </a:prstGeom>
          <a:noFill/>
        </p:spPr>
        <p:txBody>
          <a:bodyPr wrap="square" rtlCol="0">
            <a:spAutoFit/>
          </a:bodyPr>
          <a:lstStyle/>
          <a:p>
            <a:r>
              <a:rPr lang="en-US" sz="2400" i="1" dirty="0" smtClean="0">
                <a:latin typeface="Arial" panose="020B0604020202020204" pitchFamily="34" charset="0"/>
                <a:cs typeface="Arial" panose="020B0604020202020204" pitchFamily="34" charset="0"/>
              </a:rPr>
              <a:t>Psalm 72</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4859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984" y="461665"/>
            <a:ext cx="7990702" cy="5170646"/>
          </a:xfrm>
          <a:prstGeom prst="rect">
            <a:avLst/>
          </a:prstGeom>
        </p:spPr>
        <p:txBody>
          <a:bodyPr wrap="square">
            <a:spAutoFit/>
          </a:bodyPr>
          <a:lstStyle/>
          <a:p>
            <a:r>
              <a:rPr lang="en-US" sz="2200" b="1" dirty="0" smtClean="0">
                <a:solidFill>
                  <a:srgbClr val="333333"/>
                </a:solidFill>
                <a:latin typeface="Arial" panose="020B0604020202020204" pitchFamily="34" charset="0"/>
                <a:cs typeface="Arial" panose="020B0604020202020204" pitchFamily="34" charset="0"/>
              </a:rPr>
              <a:t>13</a:t>
            </a:r>
            <a:r>
              <a:rPr lang="en-US" sz="2200" dirty="0">
                <a:solidFill>
                  <a:srgbClr val="333333"/>
                </a:solidFill>
                <a:latin typeface="Arial" panose="020B0604020202020204" pitchFamily="34" charset="0"/>
                <a:cs typeface="Arial" panose="020B0604020202020204" pitchFamily="34" charset="0"/>
              </a:rPr>
              <a:t> He shall spare the poor and needy, and shall save the souls of the needy. </a:t>
            </a:r>
            <a:r>
              <a:rPr lang="en-US" sz="2200" b="1" dirty="0">
                <a:solidFill>
                  <a:srgbClr val="333333"/>
                </a:solidFill>
                <a:latin typeface="Arial" panose="020B0604020202020204" pitchFamily="34" charset="0"/>
                <a:cs typeface="Arial" panose="020B0604020202020204" pitchFamily="34" charset="0"/>
              </a:rPr>
              <a:t>14</a:t>
            </a:r>
            <a:r>
              <a:rPr lang="en-US" sz="2200" dirty="0">
                <a:solidFill>
                  <a:srgbClr val="333333"/>
                </a:solidFill>
                <a:latin typeface="Arial" panose="020B0604020202020204" pitchFamily="34" charset="0"/>
                <a:cs typeface="Arial" panose="020B0604020202020204" pitchFamily="34" charset="0"/>
              </a:rPr>
              <a:t> He shall redeem their soul from deceit and violence: and precious shall their blood be in his sight. </a:t>
            </a:r>
            <a:r>
              <a:rPr lang="en-US" sz="2200" b="1" dirty="0">
                <a:solidFill>
                  <a:srgbClr val="333333"/>
                </a:solidFill>
                <a:latin typeface="Arial" panose="020B0604020202020204" pitchFamily="34" charset="0"/>
                <a:cs typeface="Arial" panose="020B0604020202020204" pitchFamily="34" charset="0"/>
              </a:rPr>
              <a:t>15</a:t>
            </a:r>
            <a:r>
              <a:rPr lang="en-US" sz="2200" dirty="0">
                <a:solidFill>
                  <a:srgbClr val="333333"/>
                </a:solidFill>
                <a:latin typeface="Arial" panose="020B0604020202020204" pitchFamily="34" charset="0"/>
                <a:cs typeface="Arial" panose="020B0604020202020204" pitchFamily="34" charset="0"/>
              </a:rPr>
              <a:t> And he shall live , and to him shall be given of the gold of Sheba: prayer also shall be made for him continually; and daily shall he be praised. </a:t>
            </a:r>
            <a:r>
              <a:rPr lang="en-US" sz="2200" b="1" dirty="0">
                <a:solidFill>
                  <a:srgbClr val="333333"/>
                </a:solidFill>
                <a:latin typeface="Arial" panose="020B0604020202020204" pitchFamily="34" charset="0"/>
                <a:cs typeface="Arial" panose="020B0604020202020204" pitchFamily="34" charset="0"/>
              </a:rPr>
              <a:t>16</a:t>
            </a:r>
            <a:r>
              <a:rPr lang="en-US" sz="2200" dirty="0">
                <a:solidFill>
                  <a:srgbClr val="333333"/>
                </a:solidFill>
                <a:latin typeface="Arial" panose="020B0604020202020204" pitchFamily="34" charset="0"/>
                <a:cs typeface="Arial" panose="020B0604020202020204" pitchFamily="34" charset="0"/>
              </a:rPr>
              <a:t> There shall be an handful of corn in the earth upon the top of the mountains; the fruit thereof shall shake like Lebanon: and they of the city shall flourish like grass of the earth. </a:t>
            </a:r>
            <a:r>
              <a:rPr lang="en-US" sz="2200" b="1" dirty="0">
                <a:solidFill>
                  <a:srgbClr val="333333"/>
                </a:solidFill>
                <a:latin typeface="Arial" panose="020B0604020202020204" pitchFamily="34" charset="0"/>
                <a:cs typeface="Arial" panose="020B0604020202020204" pitchFamily="34" charset="0"/>
              </a:rPr>
              <a:t>17</a:t>
            </a:r>
            <a:r>
              <a:rPr lang="en-US" sz="2200" dirty="0">
                <a:solidFill>
                  <a:srgbClr val="333333"/>
                </a:solidFill>
                <a:latin typeface="Arial" panose="020B0604020202020204" pitchFamily="34" charset="0"/>
                <a:cs typeface="Arial" panose="020B0604020202020204" pitchFamily="34" charset="0"/>
              </a:rPr>
              <a:t> His name shall endure for ever: his name shall be continued as long as the sun: and men shall be blessed in him: all nations shall call him blessed. </a:t>
            </a:r>
            <a:r>
              <a:rPr lang="en-US" sz="2200" b="1" dirty="0">
                <a:solidFill>
                  <a:srgbClr val="333333"/>
                </a:solidFill>
                <a:latin typeface="Arial" panose="020B0604020202020204" pitchFamily="34" charset="0"/>
                <a:cs typeface="Arial" panose="020B0604020202020204" pitchFamily="34" charset="0"/>
              </a:rPr>
              <a:t>18</a:t>
            </a:r>
            <a:r>
              <a:rPr lang="en-US" sz="2200" dirty="0">
                <a:solidFill>
                  <a:srgbClr val="333333"/>
                </a:solidFill>
                <a:latin typeface="Arial" panose="020B0604020202020204" pitchFamily="34" charset="0"/>
                <a:cs typeface="Arial" panose="020B0604020202020204" pitchFamily="34" charset="0"/>
              </a:rPr>
              <a:t> Blessed be the LORD God, the God of Israel, who only doeth wondrous things. </a:t>
            </a:r>
            <a:r>
              <a:rPr lang="en-US" sz="2200" b="1" dirty="0">
                <a:solidFill>
                  <a:srgbClr val="333333"/>
                </a:solidFill>
                <a:latin typeface="Arial" panose="020B0604020202020204" pitchFamily="34" charset="0"/>
                <a:cs typeface="Arial" panose="020B0604020202020204" pitchFamily="34" charset="0"/>
              </a:rPr>
              <a:t>19</a:t>
            </a:r>
            <a:r>
              <a:rPr lang="en-US" sz="2200" dirty="0">
                <a:solidFill>
                  <a:srgbClr val="333333"/>
                </a:solidFill>
                <a:latin typeface="Arial" panose="020B0604020202020204" pitchFamily="34" charset="0"/>
                <a:cs typeface="Arial" panose="020B0604020202020204" pitchFamily="34" charset="0"/>
              </a:rPr>
              <a:t> And blessed be his glorious name for ever: and let the whole earth be filled with his glory; Amen, and Amen. </a:t>
            </a:r>
            <a:r>
              <a:rPr lang="en-US" sz="2200" b="1" dirty="0">
                <a:solidFill>
                  <a:srgbClr val="333333"/>
                </a:solidFill>
                <a:latin typeface="Arial" panose="020B0604020202020204" pitchFamily="34" charset="0"/>
                <a:cs typeface="Arial" panose="020B0604020202020204" pitchFamily="34" charset="0"/>
              </a:rPr>
              <a:t>20</a:t>
            </a:r>
            <a:r>
              <a:rPr lang="en-US" sz="2200" dirty="0">
                <a:solidFill>
                  <a:srgbClr val="333333"/>
                </a:solidFill>
                <a:latin typeface="Arial" panose="020B0604020202020204" pitchFamily="34" charset="0"/>
                <a:cs typeface="Arial" panose="020B0604020202020204" pitchFamily="34" charset="0"/>
              </a:rPr>
              <a:t> The prayers of David the son of Jesse are ended.”</a:t>
            </a:r>
          </a:p>
        </p:txBody>
      </p:sp>
      <p:sp>
        <p:nvSpPr>
          <p:cNvPr id="2" name="TextBox 1"/>
          <p:cNvSpPr txBox="1"/>
          <p:nvPr/>
        </p:nvSpPr>
        <p:spPr>
          <a:xfrm>
            <a:off x="518984" y="0"/>
            <a:ext cx="2652584" cy="461665"/>
          </a:xfrm>
          <a:prstGeom prst="rect">
            <a:avLst/>
          </a:prstGeom>
          <a:noFill/>
        </p:spPr>
        <p:txBody>
          <a:bodyPr wrap="square" rtlCol="0">
            <a:spAutoFit/>
          </a:bodyPr>
          <a:lstStyle/>
          <a:p>
            <a:r>
              <a:rPr lang="en-US" sz="2400" i="1" dirty="0" smtClean="0">
                <a:latin typeface="Arial" panose="020B0604020202020204" pitchFamily="34" charset="0"/>
                <a:cs typeface="Arial" panose="020B0604020202020204" pitchFamily="34" charset="0"/>
              </a:rPr>
              <a:t>Psalm 72 </a:t>
            </a:r>
            <a:r>
              <a:rPr lang="en-US" sz="2000" i="1" dirty="0" smtClean="0">
                <a:latin typeface="Arial" panose="020B0604020202020204" pitchFamily="34" charset="0"/>
                <a:cs typeface="Arial" panose="020B0604020202020204" pitchFamily="34" charset="0"/>
              </a:rPr>
              <a:t>(cont.)</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696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1209"/>
          <a:stretch/>
        </p:blipFill>
        <p:spPr>
          <a:xfrm>
            <a:off x="971805" y="344883"/>
            <a:ext cx="7183654" cy="4634484"/>
          </a:xfrm>
          <a:prstGeom prst="rect">
            <a:avLst/>
          </a:prstGeom>
        </p:spPr>
      </p:pic>
      <p:sp>
        <p:nvSpPr>
          <p:cNvPr id="5" name="TextBox 4"/>
          <p:cNvSpPr txBox="1"/>
          <p:nvPr/>
        </p:nvSpPr>
        <p:spPr>
          <a:xfrm>
            <a:off x="1186249" y="5296930"/>
            <a:ext cx="7051589" cy="707886"/>
          </a:xfrm>
          <a:prstGeom prst="rect">
            <a:avLst/>
          </a:prstGeom>
          <a:noFill/>
        </p:spPr>
        <p:txBody>
          <a:bodyPr wrap="square" rtlCol="0">
            <a:spAutoFit/>
          </a:bodyPr>
          <a:lstStyle/>
          <a:p>
            <a:r>
              <a:rPr lang="en-US" sz="4000" dirty="0" smtClean="0">
                <a:solidFill>
                  <a:schemeClr val="bg1"/>
                </a:solidFill>
                <a:latin typeface="Arial" panose="020B0604020202020204" pitchFamily="34" charset="0"/>
                <a:cs typeface="Arial" panose="020B0604020202020204" pitchFamily="34" charset="0"/>
              </a:rPr>
              <a:t>The Millennial Reign of Christ</a:t>
            </a: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6528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TotalTime>
  <Words>471</Words>
  <Application>Microsoft Office PowerPoint</Application>
  <PresentationFormat>On-screen Show (4:3)</PresentationFormat>
  <Paragraphs>22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 Strickland</dc:creator>
  <cp:lastModifiedBy>SJS</cp:lastModifiedBy>
  <cp:revision>9</cp:revision>
  <dcterms:created xsi:type="dcterms:W3CDTF">2015-08-29T12:59:42Z</dcterms:created>
  <dcterms:modified xsi:type="dcterms:W3CDTF">2015-09-07T15:52:17Z</dcterms:modified>
</cp:coreProperties>
</file>