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8" r:id="rId2"/>
    <p:sldId id="268" r:id="rId3"/>
    <p:sldId id="269" r:id="rId4"/>
    <p:sldId id="270" r:id="rId5"/>
    <p:sldId id="261" r:id="rId6"/>
    <p:sldId id="262" r:id="rId7"/>
    <p:sldId id="263" r:id="rId8"/>
    <p:sldId id="264" r:id="rId9"/>
    <p:sldId id="265" r:id="rId10"/>
    <p:sldId id="267"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3"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C01AA-A4A7-4FD4-A282-65FFE5A271CA}" type="datetimeFigureOut">
              <a:rPr lang="en-US" smtClean="0"/>
              <a:t>6/19/2015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76376D-FE39-434E-B4A6-29E7B5F61007}" type="slidenum">
              <a:rPr lang="en-US" smtClean="0"/>
              <a:t>‹#›</a:t>
            </a:fld>
            <a:endParaRPr lang="en-US"/>
          </a:p>
        </p:txBody>
      </p:sp>
    </p:spTree>
    <p:extLst>
      <p:ext uri="{BB962C8B-B14F-4D97-AF65-F5344CB8AC3E}">
        <p14:creationId xmlns:p14="http://schemas.microsoft.com/office/powerpoint/2010/main" val="3665223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76376D-FE39-434E-B4A6-29E7B5F61007}" type="slidenum">
              <a:rPr lang="en-US" smtClean="0"/>
              <a:t>1</a:t>
            </a:fld>
            <a:endParaRPr lang="en-US"/>
          </a:p>
        </p:txBody>
      </p:sp>
    </p:spTree>
    <p:extLst>
      <p:ext uri="{BB962C8B-B14F-4D97-AF65-F5344CB8AC3E}">
        <p14:creationId xmlns:p14="http://schemas.microsoft.com/office/powerpoint/2010/main" val="3106042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B991FA-98BA-46DA-B422-15B0FF237AFA}" type="datetimeFigureOut">
              <a:rPr lang="en-US" smtClean="0"/>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6F4A4-A7F5-40D8-84F2-8F6B79479C5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991FA-98BA-46DA-B422-15B0FF237AFA}" type="datetimeFigureOut">
              <a:rPr lang="en-US" smtClean="0"/>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6F4A4-A7F5-40D8-84F2-8F6B79479C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991FA-98BA-46DA-B422-15B0FF237AFA}" type="datetimeFigureOut">
              <a:rPr lang="en-US" smtClean="0"/>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6F4A4-A7F5-40D8-84F2-8F6B79479C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991FA-98BA-46DA-B422-15B0FF237AFA}" type="datetimeFigureOut">
              <a:rPr lang="en-US" smtClean="0"/>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6F4A4-A7F5-40D8-84F2-8F6B79479C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991FA-98BA-46DA-B422-15B0FF237AFA}" type="datetimeFigureOut">
              <a:rPr lang="en-US" smtClean="0"/>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6F4A4-A7F5-40D8-84F2-8F6B79479C5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B991FA-98BA-46DA-B422-15B0FF237AFA}" type="datetimeFigureOut">
              <a:rPr lang="en-US" smtClean="0"/>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6F4A4-A7F5-40D8-84F2-8F6B79479C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B991FA-98BA-46DA-B422-15B0FF237AFA}" type="datetimeFigureOut">
              <a:rPr lang="en-US" smtClean="0"/>
              <a:t>6/19/2015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96F4A4-A7F5-40D8-84F2-8F6B79479C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B991FA-98BA-46DA-B422-15B0FF237AFA}" type="datetimeFigureOut">
              <a:rPr lang="en-US" smtClean="0"/>
              <a:t>6/19/2015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96F4A4-A7F5-40D8-84F2-8F6B79479C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991FA-98BA-46DA-B422-15B0FF237AFA}" type="datetimeFigureOut">
              <a:rPr lang="en-US" smtClean="0"/>
              <a:t>6/19/2015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96F4A4-A7F5-40D8-84F2-8F6B79479C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991FA-98BA-46DA-B422-15B0FF237AFA}" type="datetimeFigureOut">
              <a:rPr lang="en-US" smtClean="0"/>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6F4A4-A7F5-40D8-84F2-8F6B79479C5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9B991FA-98BA-46DA-B422-15B0FF237AFA}" type="datetimeFigureOut">
              <a:rPr lang="en-US" smtClean="0"/>
              <a:t>6/19/2015</a:t>
            </a:fld>
            <a:endParaRPr lang="en-US"/>
          </a:p>
        </p:txBody>
      </p:sp>
      <p:sp>
        <p:nvSpPr>
          <p:cNvPr id="9" name="Slide Number Placeholder 8"/>
          <p:cNvSpPr>
            <a:spLocks noGrp="1"/>
          </p:cNvSpPr>
          <p:nvPr>
            <p:ph type="sldNum" sz="quarter" idx="11"/>
          </p:nvPr>
        </p:nvSpPr>
        <p:spPr/>
        <p:txBody>
          <a:bodyPr/>
          <a:lstStyle/>
          <a:p>
            <a:fld id="{1496F4A4-A7F5-40D8-84F2-8F6B79479C5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496F4A4-A7F5-40D8-84F2-8F6B79479C5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9B991FA-98BA-46DA-B422-15B0FF237AFA}" type="datetimeFigureOut">
              <a:rPr lang="en-US" smtClean="0"/>
              <a:t>6/19/2015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952500" y="4977080"/>
            <a:ext cx="6400800" cy="1323439"/>
          </a:xfrm>
          <a:prstGeom prst="rect">
            <a:avLst/>
          </a:prstGeom>
          <a:solidFill>
            <a:schemeClr val="tx1">
              <a:lumMod val="50000"/>
              <a:lumOff val="50000"/>
            </a:schemeClr>
          </a:solidFill>
          <a:ln w="76200">
            <a:solidFill>
              <a:schemeClr val="tx1"/>
            </a:solidFill>
          </a:ln>
        </p:spPr>
        <p:txBody>
          <a:bodyPr wrap="square" rtlCol="0">
            <a:spAutoFit/>
          </a:bodyPr>
          <a:lstStyle/>
          <a:p>
            <a:pPr algn="ctr"/>
            <a:r>
              <a:rPr lang="en-US" sz="4000" b="1" dirty="0" smtClean="0">
                <a:ln w="1905"/>
                <a:solidFill>
                  <a:schemeClr val="bg1"/>
                </a:solidFill>
                <a:effectLst>
                  <a:innerShdw blurRad="69850" dist="43180" dir="5400000">
                    <a:srgbClr val="000000">
                      <a:alpha val="65000"/>
                    </a:srgbClr>
                  </a:innerShdw>
                </a:effectLst>
              </a:rPr>
              <a:t>CLASS SIX .............PATH</a:t>
            </a:r>
          </a:p>
          <a:p>
            <a:pPr algn="ctr"/>
            <a:r>
              <a:rPr lang="en-US" sz="4000" b="1" dirty="0" smtClean="0">
                <a:ln w="1905"/>
                <a:solidFill>
                  <a:schemeClr val="bg1"/>
                </a:solidFill>
                <a:effectLst>
                  <a:innerShdw blurRad="69850" dist="43180" dir="5400000">
                    <a:srgbClr val="000000">
                      <a:alpha val="65000"/>
                    </a:srgbClr>
                  </a:innerShdw>
                </a:effectLst>
              </a:rPr>
              <a:t>DESTINY</a:t>
            </a:r>
            <a:endParaRPr lang="en-US" sz="4000" b="1" dirty="0">
              <a:ln w="1905"/>
              <a:solidFill>
                <a:schemeClr val="bg1"/>
              </a:solidFill>
              <a:effectLst>
                <a:innerShdw blurRad="69850" dist="43180" dir="5400000">
                  <a:srgbClr val="000000">
                    <a:alpha val="65000"/>
                  </a:srgbClr>
                </a:innerShdw>
              </a:effectLst>
            </a:endParaRPr>
          </a:p>
        </p:txBody>
      </p:sp>
      <p:grpSp>
        <p:nvGrpSpPr>
          <p:cNvPr id="6" name="Group 5"/>
          <p:cNvGrpSpPr/>
          <p:nvPr/>
        </p:nvGrpSpPr>
        <p:grpSpPr>
          <a:xfrm>
            <a:off x="1905000" y="170329"/>
            <a:ext cx="4495800" cy="4495800"/>
            <a:chOff x="1905000" y="170329"/>
            <a:chExt cx="4495800" cy="4495800"/>
          </a:xfrm>
        </p:grpSpPr>
        <p:pic>
          <p:nvPicPr>
            <p:cNvPr id="7" name="Picture 2" descr="C:\Users\robert\Pictures\pho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70329"/>
              <a:ext cx="4495800" cy="44958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209800" y="609600"/>
              <a:ext cx="2438400" cy="584775"/>
            </a:xfrm>
            <a:prstGeom prst="rect">
              <a:avLst/>
            </a:prstGeom>
            <a:solidFill>
              <a:schemeClr val="tx1">
                <a:lumMod val="50000"/>
                <a:lumOff val="50000"/>
              </a:schemeClr>
            </a:solidFill>
            <a:ln>
              <a:solidFill>
                <a:schemeClr val="tx1"/>
              </a:solidFill>
            </a:ln>
          </p:spPr>
          <p:txBody>
            <a:bodyPr wrap="square" rtlCol="0">
              <a:sp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Old Path</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1438245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153400" cy="1631216"/>
          </a:xfrm>
          <a:prstGeom prst="rect">
            <a:avLst/>
          </a:prstGeom>
        </p:spPr>
        <p:txBody>
          <a:bodyPr wrap="square">
            <a:spAutoFit/>
          </a:bodyPr>
          <a:lstStyle/>
          <a:p>
            <a:r>
              <a:rPr lang="en-US" sz="2000" dirty="0" err="1"/>
              <a:t>Psa</a:t>
            </a:r>
            <a:r>
              <a:rPr lang="en-US" sz="2000" dirty="0"/>
              <a:t> 26:1  </a:t>
            </a:r>
            <a:r>
              <a:rPr lang="en-US" sz="2000" b="1" i="1" dirty="0"/>
              <a:t>A Psalm</a:t>
            </a:r>
            <a:r>
              <a:rPr lang="en-US" sz="2000" b="1" dirty="0"/>
              <a:t> of David.</a:t>
            </a:r>
            <a:r>
              <a:rPr lang="en-US" sz="2000" dirty="0"/>
              <a:t> Judge me, O LORD; for I have walked in mine integrity: I have trusted also in the LORD; </a:t>
            </a:r>
            <a:r>
              <a:rPr lang="en-US" sz="2000" i="1" dirty="0"/>
              <a:t>therefore</a:t>
            </a:r>
            <a:r>
              <a:rPr lang="en-US" sz="2000" dirty="0"/>
              <a:t> I shall not slide. </a:t>
            </a:r>
          </a:p>
          <a:p>
            <a:r>
              <a:rPr lang="en-US" sz="2000" dirty="0" err="1"/>
              <a:t>Psa</a:t>
            </a:r>
            <a:r>
              <a:rPr lang="en-US" sz="2000" dirty="0"/>
              <a:t> 26:2  Examine me, O LORD, and prove me</a:t>
            </a:r>
            <a:r>
              <a:rPr lang="en-US" sz="2000" b="1" dirty="0"/>
              <a:t>; </a:t>
            </a:r>
            <a:r>
              <a:rPr lang="en-US" sz="2000" b="1" u="sng" dirty="0"/>
              <a:t>try</a:t>
            </a:r>
            <a:r>
              <a:rPr lang="en-US" sz="2000" b="1" dirty="0"/>
              <a:t> </a:t>
            </a:r>
            <a:r>
              <a:rPr lang="en-US" sz="2000" dirty="0"/>
              <a:t>my reins and my heart. </a:t>
            </a:r>
          </a:p>
          <a:p>
            <a:r>
              <a:rPr lang="en-US" sz="2000" dirty="0" err="1"/>
              <a:t>Psa</a:t>
            </a:r>
            <a:r>
              <a:rPr lang="en-US" sz="2000" dirty="0"/>
              <a:t> 26:3  For thy lovingkindness </a:t>
            </a:r>
            <a:r>
              <a:rPr lang="en-US" sz="2000" i="1" dirty="0"/>
              <a:t>is</a:t>
            </a:r>
            <a:r>
              <a:rPr lang="en-US" sz="2000" dirty="0"/>
              <a:t> before mine eyes: and I have walked in thy truth. </a:t>
            </a:r>
          </a:p>
        </p:txBody>
      </p:sp>
    </p:spTree>
    <p:extLst>
      <p:ext uri="{BB962C8B-B14F-4D97-AF65-F5344CB8AC3E}">
        <p14:creationId xmlns:p14="http://schemas.microsoft.com/office/powerpoint/2010/main" val="3574503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0999"/>
            <a:ext cx="7924800" cy="1200329"/>
          </a:xfrm>
          <a:prstGeom prst="rect">
            <a:avLst/>
          </a:prstGeom>
        </p:spPr>
        <p:txBody>
          <a:bodyPr wrap="square">
            <a:spAutoFit/>
          </a:bodyPr>
          <a:lstStyle/>
          <a:p>
            <a:r>
              <a:rPr lang="en-US" b="1" dirty="0" smtClean="0"/>
              <a:t>TRY........H6884</a:t>
            </a:r>
            <a:r>
              <a:rPr lang="en-US" dirty="0" smtClean="0"/>
              <a:t>    </a:t>
            </a:r>
            <a:r>
              <a:rPr lang="en-US" dirty="0" err="1"/>
              <a:t>tsâraph</a:t>
            </a:r>
            <a:r>
              <a:rPr lang="en-US" dirty="0"/>
              <a:t>    </a:t>
            </a:r>
            <a:r>
              <a:rPr lang="en-US" i="1" dirty="0" err="1"/>
              <a:t>tsaw-raf</a:t>
            </a:r>
            <a:r>
              <a:rPr lang="en-US" i="1" dirty="0"/>
              <a:t>'</a:t>
            </a:r>
            <a:endParaRPr lang="en-US" dirty="0"/>
          </a:p>
          <a:p>
            <a:r>
              <a:rPr lang="en-US" dirty="0"/>
              <a:t>A primitive root; to </a:t>
            </a:r>
            <a:r>
              <a:rPr lang="en-US" b="1" i="1" u="sng" dirty="0"/>
              <a:t>fuse</a:t>
            </a:r>
            <a:r>
              <a:rPr lang="en-US" b="1" u="sng" dirty="0"/>
              <a:t> (metal</a:t>
            </a:r>
            <a:r>
              <a:rPr lang="en-US" dirty="0"/>
              <a:t>), that is, </a:t>
            </a:r>
            <a:r>
              <a:rPr lang="en-US" b="1" i="1" u="sng" dirty="0"/>
              <a:t>refine</a:t>
            </a:r>
            <a:r>
              <a:rPr lang="en-US" dirty="0"/>
              <a:t> (literally or figuratively): - cast, (re-) fine (-</a:t>
            </a:r>
            <a:r>
              <a:rPr lang="en-US" dirty="0" err="1"/>
              <a:t>er</a:t>
            </a:r>
            <a:r>
              <a:rPr lang="en-US" dirty="0"/>
              <a:t>), founder, goldsmith, </a:t>
            </a:r>
            <a:r>
              <a:rPr lang="en-US" b="1" u="sng" dirty="0"/>
              <a:t>melt, pure, purge away</a:t>
            </a:r>
            <a:r>
              <a:rPr lang="en-US" dirty="0"/>
              <a:t>, try.</a:t>
            </a:r>
          </a:p>
          <a:p>
            <a:r>
              <a:rPr lang="en-US" dirty="0"/>
              <a:t> </a:t>
            </a:r>
          </a:p>
        </p:txBody>
      </p:sp>
    </p:spTree>
    <p:extLst>
      <p:ext uri="{BB962C8B-B14F-4D97-AF65-F5344CB8AC3E}">
        <p14:creationId xmlns:p14="http://schemas.microsoft.com/office/powerpoint/2010/main" val="513907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077200" cy="2246769"/>
          </a:xfrm>
          <a:prstGeom prst="rect">
            <a:avLst/>
          </a:prstGeom>
        </p:spPr>
        <p:txBody>
          <a:bodyPr wrap="square">
            <a:spAutoFit/>
          </a:bodyPr>
          <a:lstStyle/>
          <a:p>
            <a:r>
              <a:rPr lang="en-US" sz="2000" dirty="0" err="1"/>
              <a:t>Heb</a:t>
            </a:r>
            <a:r>
              <a:rPr lang="en-US" sz="2000" dirty="0"/>
              <a:t> 12:5  And ye have forgotten the exhortation which </a:t>
            </a:r>
            <a:r>
              <a:rPr lang="en-US" sz="2000" dirty="0" err="1"/>
              <a:t>speaketh</a:t>
            </a:r>
            <a:r>
              <a:rPr lang="en-US" sz="2000" dirty="0"/>
              <a:t> unto you as unto children, My son, despise not thou the chastening of the Lord, nor faint when thou art rebuked of him: </a:t>
            </a:r>
          </a:p>
          <a:p>
            <a:r>
              <a:rPr lang="en-US" sz="2000" dirty="0" err="1"/>
              <a:t>Heb</a:t>
            </a:r>
            <a:r>
              <a:rPr lang="en-US" sz="2000" dirty="0"/>
              <a:t> 12:6  For whom the Lord </a:t>
            </a:r>
            <a:r>
              <a:rPr lang="en-US" sz="2000" dirty="0" err="1"/>
              <a:t>loveth</a:t>
            </a:r>
            <a:r>
              <a:rPr lang="en-US" sz="2000" dirty="0"/>
              <a:t> he </a:t>
            </a:r>
            <a:r>
              <a:rPr lang="en-US" sz="2000" dirty="0" err="1"/>
              <a:t>chasteneth</a:t>
            </a:r>
            <a:r>
              <a:rPr lang="en-US" sz="2000" dirty="0"/>
              <a:t>, and </a:t>
            </a:r>
            <a:r>
              <a:rPr lang="en-US" sz="2000" dirty="0" err="1"/>
              <a:t>scourgeth</a:t>
            </a:r>
            <a:r>
              <a:rPr lang="en-US" sz="2000" dirty="0"/>
              <a:t> every son whom he </a:t>
            </a:r>
            <a:r>
              <a:rPr lang="en-US" sz="2000" dirty="0" err="1"/>
              <a:t>receiveth</a:t>
            </a:r>
            <a:r>
              <a:rPr lang="en-US" sz="2000" dirty="0"/>
              <a:t>. </a:t>
            </a:r>
          </a:p>
          <a:p>
            <a:r>
              <a:rPr lang="en-US" sz="2000" dirty="0" err="1"/>
              <a:t>Heb</a:t>
            </a:r>
            <a:r>
              <a:rPr lang="en-US" sz="2000" dirty="0"/>
              <a:t> 12:7  If ye endure chastening, God </a:t>
            </a:r>
            <a:r>
              <a:rPr lang="en-US" sz="2000" dirty="0" err="1"/>
              <a:t>dealeth</a:t>
            </a:r>
            <a:r>
              <a:rPr lang="en-US" sz="2000" dirty="0"/>
              <a:t> with you as with sons; for what son is he whom the father </a:t>
            </a:r>
            <a:r>
              <a:rPr lang="en-US" sz="2000" dirty="0" err="1"/>
              <a:t>chasteneth</a:t>
            </a:r>
            <a:r>
              <a:rPr lang="en-US" sz="2000" dirty="0"/>
              <a:t> not? </a:t>
            </a:r>
          </a:p>
        </p:txBody>
      </p:sp>
    </p:spTree>
    <p:extLst>
      <p:ext uri="{BB962C8B-B14F-4D97-AF65-F5344CB8AC3E}">
        <p14:creationId xmlns:p14="http://schemas.microsoft.com/office/powerpoint/2010/main" val="4118427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458200" cy="1323439"/>
          </a:xfrm>
          <a:prstGeom prst="rect">
            <a:avLst/>
          </a:prstGeom>
        </p:spPr>
        <p:txBody>
          <a:bodyPr wrap="square">
            <a:spAutoFit/>
          </a:bodyPr>
          <a:lstStyle/>
          <a:p>
            <a:r>
              <a:rPr lang="en-US" sz="2000" b="1" dirty="0"/>
              <a:t>Chastening = G3809</a:t>
            </a:r>
            <a:r>
              <a:rPr lang="en-US" sz="2000" dirty="0"/>
              <a:t>    Paideia    </a:t>
            </a:r>
            <a:r>
              <a:rPr lang="en-US" sz="2000" i="1" dirty="0" err="1"/>
              <a:t>pahee</a:t>
            </a:r>
            <a:r>
              <a:rPr lang="en-US" sz="2000" i="1" dirty="0"/>
              <a:t>-di'-ah</a:t>
            </a:r>
            <a:endParaRPr lang="en-US" sz="2000" dirty="0"/>
          </a:p>
          <a:p>
            <a:r>
              <a:rPr lang="en-US" sz="2000" dirty="0"/>
              <a:t>From </a:t>
            </a:r>
            <a:r>
              <a:rPr lang="en-US" sz="2000" u="sng" dirty="0"/>
              <a:t>G3811</a:t>
            </a:r>
            <a:r>
              <a:rPr lang="en-US" sz="2000" dirty="0"/>
              <a:t>; </a:t>
            </a:r>
            <a:r>
              <a:rPr lang="en-US" sz="2000" b="1" i="1" u="sng" dirty="0"/>
              <a:t>tutorage</a:t>
            </a:r>
            <a:r>
              <a:rPr lang="en-US" sz="2000" b="1" u="sng" dirty="0"/>
              <a:t>,</a:t>
            </a:r>
            <a:r>
              <a:rPr lang="en-US" sz="2000" dirty="0"/>
              <a:t> that is, </a:t>
            </a:r>
            <a:r>
              <a:rPr lang="en-US" sz="2000" b="1" i="1" u="sng" dirty="0"/>
              <a:t>education</a:t>
            </a:r>
            <a:r>
              <a:rPr lang="en-US" sz="2000" b="1" u="sng" dirty="0"/>
              <a:t> or </a:t>
            </a:r>
            <a:r>
              <a:rPr lang="en-US" sz="2000" b="1" i="1" u="sng" dirty="0"/>
              <a:t>training</a:t>
            </a:r>
            <a:r>
              <a:rPr lang="en-US" sz="2000" dirty="0"/>
              <a:t>; by implication </a:t>
            </a:r>
            <a:r>
              <a:rPr lang="en-US" sz="2000" b="1" u="sng" dirty="0"/>
              <a:t>disciplinary </a:t>
            </a:r>
            <a:r>
              <a:rPr lang="en-US" sz="2000" b="1" i="1" u="sng" dirty="0"/>
              <a:t>correction:</a:t>
            </a:r>
            <a:r>
              <a:rPr lang="en-US" sz="2000" dirty="0"/>
              <a:t> - chastening, chastisement, instruction, nurture.</a:t>
            </a:r>
          </a:p>
          <a:p>
            <a:r>
              <a:rPr lang="en-US" sz="2000" dirty="0"/>
              <a:t> </a:t>
            </a:r>
          </a:p>
        </p:txBody>
      </p:sp>
    </p:spTree>
    <p:extLst>
      <p:ext uri="{BB962C8B-B14F-4D97-AF65-F5344CB8AC3E}">
        <p14:creationId xmlns:p14="http://schemas.microsoft.com/office/powerpoint/2010/main" val="3588193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229600" cy="1015663"/>
          </a:xfrm>
          <a:prstGeom prst="rect">
            <a:avLst/>
          </a:prstGeom>
        </p:spPr>
        <p:txBody>
          <a:bodyPr wrap="square">
            <a:spAutoFit/>
          </a:bodyPr>
          <a:lstStyle/>
          <a:p>
            <a:r>
              <a:rPr lang="en-US" sz="2000" u="sng" dirty="0"/>
              <a:t>Act_14:22</a:t>
            </a:r>
            <a:r>
              <a:rPr lang="en-US" sz="2000" dirty="0"/>
              <a:t>  Confirming the souls of the disciples, </a:t>
            </a:r>
            <a:r>
              <a:rPr lang="en-US" sz="2000" i="1" dirty="0"/>
              <a:t>and</a:t>
            </a:r>
            <a:r>
              <a:rPr lang="en-US" sz="2000" dirty="0"/>
              <a:t> exhorting them to continue in the faith, and that we must </a:t>
            </a:r>
            <a:r>
              <a:rPr lang="en-US" sz="2000" b="1" u="sng" dirty="0"/>
              <a:t>through much tribulation</a:t>
            </a:r>
            <a:r>
              <a:rPr lang="en-US" sz="2000" dirty="0"/>
              <a:t> enter into the kingdom of God. </a:t>
            </a:r>
          </a:p>
        </p:txBody>
      </p:sp>
    </p:spTree>
    <p:extLst>
      <p:ext uri="{BB962C8B-B14F-4D97-AF65-F5344CB8AC3E}">
        <p14:creationId xmlns:p14="http://schemas.microsoft.com/office/powerpoint/2010/main" val="836017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05800" cy="707886"/>
          </a:xfrm>
          <a:prstGeom prst="rect">
            <a:avLst/>
          </a:prstGeom>
        </p:spPr>
        <p:txBody>
          <a:bodyPr wrap="square">
            <a:spAutoFit/>
          </a:bodyPr>
          <a:lstStyle/>
          <a:p>
            <a:r>
              <a:rPr lang="en-US" sz="2000" dirty="0"/>
              <a:t>Jas 1:2  My brethren, count it all joy when ye fall into divers temptations; </a:t>
            </a:r>
          </a:p>
          <a:p>
            <a:r>
              <a:rPr lang="en-US" sz="2000" dirty="0"/>
              <a:t>Jas 1:3  Knowing </a:t>
            </a:r>
            <a:r>
              <a:rPr lang="en-US" sz="2000" i="1" dirty="0"/>
              <a:t>this,</a:t>
            </a:r>
            <a:r>
              <a:rPr lang="en-US" sz="2000" dirty="0"/>
              <a:t> that the </a:t>
            </a:r>
            <a:r>
              <a:rPr lang="en-US" sz="2000" b="1" u="sng" dirty="0"/>
              <a:t>trying of your faith </a:t>
            </a:r>
            <a:r>
              <a:rPr lang="en-US" sz="2000" b="1" u="sng" dirty="0" err="1"/>
              <a:t>worketh</a:t>
            </a:r>
            <a:r>
              <a:rPr lang="en-US" sz="2000" b="1" u="sng" dirty="0"/>
              <a:t> patience. </a:t>
            </a:r>
          </a:p>
        </p:txBody>
      </p:sp>
    </p:spTree>
    <p:extLst>
      <p:ext uri="{BB962C8B-B14F-4D97-AF65-F5344CB8AC3E}">
        <p14:creationId xmlns:p14="http://schemas.microsoft.com/office/powerpoint/2010/main" val="916802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153400" cy="1631216"/>
          </a:xfrm>
          <a:prstGeom prst="rect">
            <a:avLst/>
          </a:prstGeom>
        </p:spPr>
        <p:txBody>
          <a:bodyPr wrap="square">
            <a:spAutoFit/>
          </a:bodyPr>
          <a:lstStyle/>
          <a:p>
            <a:r>
              <a:rPr lang="en-US" sz="2000" dirty="0"/>
              <a:t>Mat 5:11  Blessed are ye, when </a:t>
            </a:r>
            <a:r>
              <a:rPr lang="en-US" sz="2000" i="1" dirty="0"/>
              <a:t>men</a:t>
            </a:r>
            <a:r>
              <a:rPr lang="en-US" sz="2000" dirty="0"/>
              <a:t> shall revile you, and persecute </a:t>
            </a:r>
            <a:r>
              <a:rPr lang="en-US" sz="2000" i="1" dirty="0"/>
              <a:t>you,</a:t>
            </a:r>
            <a:r>
              <a:rPr lang="en-US" sz="2000" dirty="0"/>
              <a:t> and shall say all manner of evil against you </a:t>
            </a:r>
            <a:r>
              <a:rPr lang="en-US" sz="2000" b="1" u="sng" dirty="0"/>
              <a:t>falsely</a:t>
            </a:r>
            <a:r>
              <a:rPr lang="en-US" sz="2000" dirty="0"/>
              <a:t>, for my sake. </a:t>
            </a:r>
          </a:p>
          <a:p>
            <a:r>
              <a:rPr lang="en-US" sz="2000" dirty="0"/>
              <a:t>Mat 5:12  Rejoice, and be exceeding glad: for great </a:t>
            </a:r>
            <a:r>
              <a:rPr lang="en-US" sz="2000" i="1" dirty="0"/>
              <a:t>is</a:t>
            </a:r>
            <a:r>
              <a:rPr lang="en-US" sz="2000" dirty="0"/>
              <a:t> your reward in heaven: for so persecuted they the prophets which were before you. </a:t>
            </a:r>
          </a:p>
          <a:p>
            <a:r>
              <a:rPr lang="en-US" sz="2000" dirty="0"/>
              <a:t> </a:t>
            </a:r>
          </a:p>
        </p:txBody>
      </p:sp>
    </p:spTree>
    <p:extLst>
      <p:ext uri="{BB962C8B-B14F-4D97-AF65-F5344CB8AC3E}">
        <p14:creationId xmlns:p14="http://schemas.microsoft.com/office/powerpoint/2010/main" val="3349010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001000" cy="1015663"/>
          </a:xfrm>
          <a:prstGeom prst="rect">
            <a:avLst/>
          </a:prstGeom>
        </p:spPr>
        <p:txBody>
          <a:bodyPr wrap="square">
            <a:spAutoFit/>
          </a:bodyPr>
          <a:lstStyle/>
          <a:p>
            <a:r>
              <a:rPr lang="en-US" sz="2000" dirty="0"/>
              <a:t>Jas 1:12  Blessed </a:t>
            </a:r>
            <a:r>
              <a:rPr lang="en-US" sz="2000" i="1" dirty="0"/>
              <a:t>is</a:t>
            </a:r>
            <a:r>
              <a:rPr lang="en-US" sz="2000" dirty="0"/>
              <a:t> the man that </a:t>
            </a:r>
            <a:r>
              <a:rPr lang="en-US" sz="2000" dirty="0" err="1"/>
              <a:t>endureth</a:t>
            </a:r>
            <a:r>
              <a:rPr lang="en-US" sz="2000" dirty="0"/>
              <a:t> temptation: for when he is tried, he shall receive the </a:t>
            </a:r>
            <a:r>
              <a:rPr lang="en-US" sz="2000" b="1" u="sng" dirty="0"/>
              <a:t>crown of life</a:t>
            </a:r>
            <a:r>
              <a:rPr lang="en-US" sz="2000" dirty="0"/>
              <a:t>, which the Lord hath promised to them that love him. </a:t>
            </a:r>
          </a:p>
        </p:txBody>
      </p:sp>
    </p:spTree>
    <p:extLst>
      <p:ext uri="{BB962C8B-B14F-4D97-AF65-F5344CB8AC3E}">
        <p14:creationId xmlns:p14="http://schemas.microsoft.com/office/powerpoint/2010/main" val="341165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1015663"/>
          </a:xfrm>
          <a:prstGeom prst="rect">
            <a:avLst/>
          </a:prstGeom>
        </p:spPr>
        <p:txBody>
          <a:bodyPr wrap="square">
            <a:spAutoFit/>
          </a:bodyPr>
          <a:lstStyle/>
          <a:p>
            <a:r>
              <a:rPr lang="en-US" sz="2000" dirty="0"/>
              <a:t>Jas 1:15  Then when lust hath conceived, it </a:t>
            </a:r>
            <a:r>
              <a:rPr lang="en-US" sz="2000" dirty="0" err="1"/>
              <a:t>bringeth</a:t>
            </a:r>
            <a:r>
              <a:rPr lang="en-US" sz="2000" dirty="0"/>
              <a:t> forth sin: and sin, when it is finished, </a:t>
            </a:r>
            <a:r>
              <a:rPr lang="en-US" sz="2000" dirty="0" err="1"/>
              <a:t>bringeth</a:t>
            </a:r>
            <a:r>
              <a:rPr lang="en-US" sz="2000" dirty="0"/>
              <a:t> forth death. </a:t>
            </a:r>
          </a:p>
          <a:p>
            <a:r>
              <a:rPr lang="en-US" sz="2000" dirty="0"/>
              <a:t>Jas 1:16  Do not err, my beloved brethren. </a:t>
            </a:r>
          </a:p>
        </p:txBody>
      </p:sp>
    </p:spTree>
    <p:extLst>
      <p:ext uri="{BB962C8B-B14F-4D97-AF65-F5344CB8AC3E}">
        <p14:creationId xmlns:p14="http://schemas.microsoft.com/office/powerpoint/2010/main" val="593617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229600" cy="1015663"/>
          </a:xfrm>
          <a:prstGeom prst="rect">
            <a:avLst/>
          </a:prstGeom>
        </p:spPr>
        <p:txBody>
          <a:bodyPr wrap="square">
            <a:spAutoFit/>
          </a:bodyPr>
          <a:lstStyle/>
          <a:p>
            <a:r>
              <a:rPr lang="en-US" sz="2000" u="sng" dirty="0"/>
              <a:t>1Pe</a:t>
            </a:r>
            <a:r>
              <a:rPr lang="en-US" sz="2000" dirty="0"/>
              <a:t> </a:t>
            </a:r>
            <a:r>
              <a:rPr lang="en-US" sz="2000" u="sng" dirty="0"/>
              <a:t>1:7</a:t>
            </a:r>
            <a:r>
              <a:rPr lang="en-US" sz="2000" dirty="0"/>
              <a:t>  That the trial of your faith, being much more precious than of gold that </a:t>
            </a:r>
            <a:r>
              <a:rPr lang="en-US" sz="2000" dirty="0" err="1"/>
              <a:t>perisheth</a:t>
            </a:r>
            <a:r>
              <a:rPr lang="en-US" sz="2000" dirty="0"/>
              <a:t>, though it be tried with fire, might be found unto praise and </a:t>
            </a:r>
            <a:r>
              <a:rPr lang="en-US" sz="2000" dirty="0" err="1"/>
              <a:t>honour</a:t>
            </a:r>
            <a:r>
              <a:rPr lang="en-US" sz="2000" dirty="0"/>
              <a:t> and glory at the appearing of Jesus Christ: </a:t>
            </a:r>
          </a:p>
        </p:txBody>
      </p:sp>
    </p:spTree>
    <p:extLst>
      <p:ext uri="{BB962C8B-B14F-4D97-AF65-F5344CB8AC3E}">
        <p14:creationId xmlns:p14="http://schemas.microsoft.com/office/powerpoint/2010/main" val="2303588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765" y="447261"/>
            <a:ext cx="6668188" cy="449579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5" name="Rectangle 4"/>
          <p:cNvSpPr/>
          <p:nvPr/>
        </p:nvSpPr>
        <p:spPr>
          <a:xfrm>
            <a:off x="2294430" y="5257800"/>
            <a:ext cx="3788858" cy="830997"/>
          </a:xfrm>
          <a:prstGeom prst="rect">
            <a:avLst/>
          </a:prstGeom>
        </p:spPr>
        <p:txBody>
          <a:bodyPr wrap="none">
            <a:spAutoFit/>
          </a:bodyPr>
          <a:lstStyle/>
          <a:p>
            <a:r>
              <a:rPr lang="en-US" sz="4800" b="1" u="sng" dirty="0" smtClean="0">
                <a:ln w="12700">
                  <a:solidFill>
                    <a:schemeClr val="tx1"/>
                  </a:solidFill>
                  <a:prstDash val="solid"/>
                </a:ln>
                <a:solidFill>
                  <a:schemeClr val="bg2">
                    <a:lumMod val="50000"/>
                  </a:schemeClr>
                </a:solidFill>
                <a:effectLst>
                  <a:outerShdw blurRad="41275" dist="20320" dir="1800000" algn="tl" rotWithShape="0">
                    <a:srgbClr val="000000">
                      <a:alpha val="40000"/>
                    </a:srgbClr>
                  </a:outerShdw>
                </a:effectLst>
              </a:rPr>
              <a:t>PATH DESTINY</a:t>
            </a:r>
            <a:endParaRPr lang="en-US" sz="4800" b="1" dirty="0">
              <a:ln w="12700">
                <a:solidFill>
                  <a:schemeClr val="tx1"/>
                </a:solidFill>
                <a:prstDash val="solid"/>
              </a:ln>
              <a:solidFill>
                <a:schemeClr val="bg2">
                  <a:lumMod val="50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7834904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077200" cy="7078861"/>
          </a:xfrm>
          <a:prstGeom prst="rect">
            <a:avLst/>
          </a:prstGeom>
        </p:spPr>
        <p:txBody>
          <a:bodyPr wrap="square">
            <a:spAutoFit/>
          </a:bodyPr>
          <a:lstStyle/>
          <a:p>
            <a:r>
              <a:rPr lang="en-US" dirty="0" err="1"/>
              <a:t>Psa</a:t>
            </a:r>
            <a:r>
              <a:rPr lang="en-US" dirty="0"/>
              <a:t> 37:1  </a:t>
            </a:r>
            <a:r>
              <a:rPr lang="en-US" b="1" i="1" dirty="0"/>
              <a:t>A Psalm</a:t>
            </a:r>
            <a:r>
              <a:rPr lang="en-US" b="1" dirty="0"/>
              <a:t> of David.</a:t>
            </a:r>
            <a:r>
              <a:rPr lang="en-US" dirty="0"/>
              <a:t> Fret not thyself because of evildoers, neither be thou envious against the workers of iniquity. </a:t>
            </a:r>
          </a:p>
          <a:p>
            <a:r>
              <a:rPr lang="en-US" dirty="0" err="1"/>
              <a:t>Psa</a:t>
            </a:r>
            <a:r>
              <a:rPr lang="en-US" dirty="0"/>
              <a:t> 37:2  For they shall soon be cut down like the grass, and wither as the green herb. </a:t>
            </a:r>
          </a:p>
          <a:p>
            <a:r>
              <a:rPr lang="en-US" dirty="0" err="1"/>
              <a:t>Psa</a:t>
            </a:r>
            <a:r>
              <a:rPr lang="en-US" dirty="0"/>
              <a:t> 37:3  </a:t>
            </a:r>
            <a:r>
              <a:rPr lang="en-US" sz="2800" b="1" dirty="0"/>
              <a:t>Trust</a:t>
            </a:r>
            <a:r>
              <a:rPr lang="en-US" dirty="0"/>
              <a:t> in the LORD, and do good; </a:t>
            </a:r>
            <a:r>
              <a:rPr lang="en-US" i="1" dirty="0"/>
              <a:t>so</a:t>
            </a:r>
            <a:r>
              <a:rPr lang="en-US" dirty="0"/>
              <a:t> shalt thou dwell in the land, and verily thou shalt be fed. </a:t>
            </a:r>
          </a:p>
          <a:p>
            <a:r>
              <a:rPr lang="en-US" dirty="0" err="1"/>
              <a:t>Psa</a:t>
            </a:r>
            <a:r>
              <a:rPr lang="en-US" dirty="0"/>
              <a:t> 37:4  </a:t>
            </a:r>
            <a:r>
              <a:rPr lang="en-US" sz="2800" b="1" dirty="0"/>
              <a:t>Delight</a:t>
            </a:r>
            <a:r>
              <a:rPr lang="en-US" dirty="0"/>
              <a:t> thyself also in the LORD; and he shall give thee the desires of thine heart. </a:t>
            </a:r>
          </a:p>
          <a:p>
            <a:r>
              <a:rPr lang="en-US" dirty="0" err="1"/>
              <a:t>Psa</a:t>
            </a:r>
            <a:r>
              <a:rPr lang="en-US" dirty="0"/>
              <a:t> 37:5  </a:t>
            </a:r>
            <a:r>
              <a:rPr lang="en-US" sz="2800" b="1" dirty="0"/>
              <a:t>Commit</a:t>
            </a:r>
            <a:r>
              <a:rPr lang="en-US" dirty="0"/>
              <a:t> thy way unto the LORD; trust also in him; and he shall bring </a:t>
            </a:r>
            <a:r>
              <a:rPr lang="en-US" i="1" dirty="0"/>
              <a:t>it</a:t>
            </a:r>
            <a:r>
              <a:rPr lang="en-US" dirty="0"/>
              <a:t> to pass. </a:t>
            </a:r>
          </a:p>
          <a:p>
            <a:r>
              <a:rPr lang="en-US" dirty="0" err="1"/>
              <a:t>Psa</a:t>
            </a:r>
            <a:r>
              <a:rPr lang="en-US" dirty="0"/>
              <a:t> 37:6  And he shall bring forth thy righteousness as the light, and thy judgment as the noonday. </a:t>
            </a:r>
          </a:p>
          <a:p>
            <a:r>
              <a:rPr lang="en-US" dirty="0" err="1"/>
              <a:t>Psa</a:t>
            </a:r>
            <a:r>
              <a:rPr lang="en-US" dirty="0"/>
              <a:t> 37:7  </a:t>
            </a:r>
            <a:r>
              <a:rPr lang="en-US" sz="2800" b="1" dirty="0"/>
              <a:t>Rest</a:t>
            </a:r>
            <a:r>
              <a:rPr lang="en-US" dirty="0"/>
              <a:t> in the LORD, and wait patiently for him: fret not thyself because of him who </a:t>
            </a:r>
            <a:r>
              <a:rPr lang="en-US" dirty="0" err="1"/>
              <a:t>prospereth</a:t>
            </a:r>
            <a:r>
              <a:rPr lang="en-US" dirty="0"/>
              <a:t> in his way, because of the man who </a:t>
            </a:r>
            <a:r>
              <a:rPr lang="en-US" dirty="0" err="1"/>
              <a:t>bringeth</a:t>
            </a:r>
            <a:r>
              <a:rPr lang="en-US" dirty="0"/>
              <a:t> wicked devices to pass. </a:t>
            </a:r>
          </a:p>
          <a:p>
            <a:r>
              <a:rPr lang="en-US" dirty="0" err="1"/>
              <a:t>Psa</a:t>
            </a:r>
            <a:r>
              <a:rPr lang="en-US" dirty="0"/>
              <a:t> 37:8  Cease from anger, and forsake wrath: fret not thyself in any wise to do evil. </a:t>
            </a:r>
          </a:p>
          <a:p>
            <a:r>
              <a:rPr lang="en-US" dirty="0" err="1"/>
              <a:t>Psa</a:t>
            </a:r>
            <a:r>
              <a:rPr lang="en-US" dirty="0"/>
              <a:t> 37:9  For evildoers shall be cut off: but those that wait upon the LORD, they shall inherit the earth. </a:t>
            </a:r>
          </a:p>
          <a:p>
            <a:r>
              <a:rPr lang="en-US" dirty="0" err="1"/>
              <a:t>Psa</a:t>
            </a:r>
            <a:r>
              <a:rPr lang="en-US" dirty="0"/>
              <a:t> 37:10  For yet a little while, and the wicked </a:t>
            </a:r>
            <a:r>
              <a:rPr lang="en-US" i="1" dirty="0"/>
              <a:t>shall</a:t>
            </a:r>
            <a:r>
              <a:rPr lang="en-US" dirty="0"/>
              <a:t> not </a:t>
            </a:r>
            <a:r>
              <a:rPr lang="en-US" i="1" dirty="0"/>
              <a:t>be:</a:t>
            </a:r>
            <a:r>
              <a:rPr lang="en-US" dirty="0"/>
              <a:t> yea, thou shalt diligently consider his place, and it </a:t>
            </a:r>
            <a:r>
              <a:rPr lang="en-US" i="1" dirty="0"/>
              <a:t>shall</a:t>
            </a:r>
            <a:r>
              <a:rPr lang="en-US" dirty="0"/>
              <a:t> not </a:t>
            </a:r>
            <a:r>
              <a:rPr lang="en-US" i="1" dirty="0"/>
              <a:t>be.</a:t>
            </a:r>
            <a:r>
              <a:rPr lang="en-US" dirty="0"/>
              <a:t> </a:t>
            </a:r>
          </a:p>
          <a:p>
            <a:r>
              <a:rPr lang="en-US" dirty="0" err="1"/>
              <a:t>Psa</a:t>
            </a:r>
            <a:r>
              <a:rPr lang="en-US" dirty="0"/>
              <a:t> 37:11  But the meek shall inherit the earth; and </a:t>
            </a:r>
            <a:r>
              <a:rPr lang="en-US" b="1" u="sng" dirty="0"/>
              <a:t>shall delight themselves in the abundance of peace. </a:t>
            </a:r>
            <a:endParaRPr lang="en-US" dirty="0"/>
          </a:p>
          <a:p>
            <a:r>
              <a:rPr lang="en-US" b="1" dirty="0">
                <a:effectLst>
                  <a:outerShdw blurRad="69850" dist="43180" dir="5400000" sx="0" sy="0">
                    <a:srgbClr val="000000">
                      <a:alpha val="65000"/>
                    </a:srgbClr>
                  </a:outerShdw>
                </a:effectLst>
              </a:rPr>
              <a:t> </a:t>
            </a:r>
            <a:endParaRPr lang="en-US" dirty="0"/>
          </a:p>
        </p:txBody>
      </p:sp>
    </p:spTree>
    <p:extLst>
      <p:ext uri="{BB962C8B-B14F-4D97-AF65-F5344CB8AC3E}">
        <p14:creationId xmlns:p14="http://schemas.microsoft.com/office/powerpoint/2010/main" val="2732220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457200"/>
            <a:ext cx="4572000" cy="3539430"/>
          </a:xfrm>
          <a:prstGeom prst="rect">
            <a:avLst/>
          </a:prstGeom>
        </p:spPr>
        <p:txBody>
          <a:bodyPr>
            <a:spAutoFit/>
          </a:bodyPr>
          <a:lstStyle/>
          <a:p>
            <a:r>
              <a:rPr lang="en-US" sz="3200" b="1"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TRUST</a:t>
            </a:r>
          </a:p>
          <a:p>
            <a:endParaRPr lang="en-US" sz="32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a:p>
            <a:r>
              <a:rPr lang="en-US" sz="32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DELIGHT</a:t>
            </a:r>
            <a:endParaRPr lang="en-US" sz="3200" b="1"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a:p>
            <a:endParaRPr lang="en-US" sz="32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a:p>
            <a:r>
              <a:rPr lang="en-US" sz="32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COMMIT</a:t>
            </a:r>
            <a:endParaRPr lang="en-US" sz="3200" b="1"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a:p>
            <a:endParaRPr lang="en-US" sz="32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a:p>
            <a:r>
              <a:rPr lang="en-US" sz="32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REST</a:t>
            </a:r>
            <a:endParaRPr lang="en-US" sz="3200" b="1"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223133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229600" cy="4093428"/>
          </a:xfrm>
          <a:prstGeom prst="rect">
            <a:avLst/>
          </a:prstGeom>
        </p:spPr>
        <p:txBody>
          <a:bodyPr wrap="square">
            <a:spAutoFit/>
          </a:bodyPr>
          <a:lstStyle/>
          <a:p>
            <a:r>
              <a:rPr lang="en-US" sz="2000" dirty="0"/>
              <a:t>Isa 26:2  Open ye the gates, that the righteous nation which </a:t>
            </a:r>
            <a:r>
              <a:rPr lang="en-US" sz="2000" dirty="0" err="1"/>
              <a:t>keepeth</a:t>
            </a:r>
            <a:r>
              <a:rPr lang="en-US" sz="2000" dirty="0"/>
              <a:t> the truth may enter in. </a:t>
            </a:r>
          </a:p>
          <a:p>
            <a:r>
              <a:rPr lang="en-US" sz="2000" dirty="0"/>
              <a:t>Isa 26:3  Thou wilt keep </a:t>
            </a:r>
            <a:r>
              <a:rPr lang="en-US" sz="2000" i="1" dirty="0"/>
              <a:t>him</a:t>
            </a:r>
            <a:r>
              <a:rPr lang="en-US" sz="2000" dirty="0"/>
              <a:t> in perfect peace, </a:t>
            </a:r>
            <a:r>
              <a:rPr lang="en-US" sz="2000" i="1" dirty="0"/>
              <a:t>whose</a:t>
            </a:r>
            <a:r>
              <a:rPr lang="en-US" sz="2000" dirty="0"/>
              <a:t> mind </a:t>
            </a:r>
            <a:r>
              <a:rPr lang="en-US" sz="2000" i="1" dirty="0"/>
              <a:t>is</a:t>
            </a:r>
            <a:r>
              <a:rPr lang="en-US" sz="2000" dirty="0"/>
              <a:t> stayed </a:t>
            </a:r>
            <a:r>
              <a:rPr lang="en-US" sz="2000" i="1" dirty="0"/>
              <a:t>on thee:</a:t>
            </a:r>
            <a:r>
              <a:rPr lang="en-US" sz="2000" dirty="0"/>
              <a:t> because he </a:t>
            </a:r>
            <a:r>
              <a:rPr lang="en-US" sz="2000" dirty="0" err="1"/>
              <a:t>trusteth</a:t>
            </a:r>
            <a:r>
              <a:rPr lang="en-US" sz="2000" dirty="0"/>
              <a:t> in thee. </a:t>
            </a:r>
          </a:p>
          <a:p>
            <a:r>
              <a:rPr lang="en-US" sz="2000" dirty="0"/>
              <a:t>Isa 26:4  Trust ye in the LORD for ever: for in the LORD JEHOVAH </a:t>
            </a:r>
            <a:r>
              <a:rPr lang="en-US" sz="2000" i="1" dirty="0"/>
              <a:t>is</a:t>
            </a:r>
            <a:r>
              <a:rPr lang="en-US" sz="2000" dirty="0"/>
              <a:t> everlasting strength: </a:t>
            </a:r>
          </a:p>
          <a:p>
            <a:r>
              <a:rPr lang="en-US" sz="2000" dirty="0"/>
              <a:t>Isa 26:5  For he </a:t>
            </a:r>
            <a:r>
              <a:rPr lang="en-US" sz="2000" dirty="0" err="1"/>
              <a:t>bringeth</a:t>
            </a:r>
            <a:r>
              <a:rPr lang="en-US" sz="2000" dirty="0"/>
              <a:t> down them that dwell on high; the lofty city, he </a:t>
            </a:r>
            <a:r>
              <a:rPr lang="en-US" sz="2000" dirty="0" err="1"/>
              <a:t>layeth</a:t>
            </a:r>
            <a:r>
              <a:rPr lang="en-US" sz="2000" dirty="0"/>
              <a:t> it low; he </a:t>
            </a:r>
            <a:r>
              <a:rPr lang="en-US" sz="2000" dirty="0" err="1"/>
              <a:t>layeth</a:t>
            </a:r>
            <a:r>
              <a:rPr lang="en-US" sz="2000" dirty="0"/>
              <a:t> it low, </a:t>
            </a:r>
            <a:r>
              <a:rPr lang="en-US" sz="2000" i="1" dirty="0"/>
              <a:t>even</a:t>
            </a:r>
            <a:r>
              <a:rPr lang="en-US" sz="2000" dirty="0"/>
              <a:t> to the ground; he </a:t>
            </a:r>
            <a:r>
              <a:rPr lang="en-US" sz="2000" dirty="0" err="1"/>
              <a:t>bringeth</a:t>
            </a:r>
            <a:r>
              <a:rPr lang="en-US" sz="2000" dirty="0"/>
              <a:t> it </a:t>
            </a:r>
            <a:r>
              <a:rPr lang="en-US" sz="2000" i="1" dirty="0"/>
              <a:t>even</a:t>
            </a:r>
            <a:r>
              <a:rPr lang="en-US" sz="2000" dirty="0"/>
              <a:t> to the dust. </a:t>
            </a:r>
          </a:p>
          <a:p>
            <a:r>
              <a:rPr lang="en-US" sz="2000" dirty="0"/>
              <a:t>Isa 26:6  The foot shall tread it down, </a:t>
            </a:r>
            <a:r>
              <a:rPr lang="en-US" sz="2000" i="1" dirty="0"/>
              <a:t>even</a:t>
            </a:r>
            <a:r>
              <a:rPr lang="en-US" sz="2000" dirty="0"/>
              <a:t> the feet of the poor, </a:t>
            </a:r>
            <a:r>
              <a:rPr lang="en-US" sz="2000" i="1" dirty="0"/>
              <a:t>and</a:t>
            </a:r>
            <a:r>
              <a:rPr lang="en-US" sz="2000" dirty="0"/>
              <a:t> the steps of the needy. </a:t>
            </a:r>
          </a:p>
          <a:p>
            <a:r>
              <a:rPr lang="en-US" sz="2000" dirty="0"/>
              <a:t>Isa 26:7  The way of the just </a:t>
            </a:r>
            <a:r>
              <a:rPr lang="en-US" sz="2000" i="1" dirty="0"/>
              <a:t>is</a:t>
            </a:r>
            <a:r>
              <a:rPr lang="en-US" sz="2000" dirty="0"/>
              <a:t> uprightness: thou, most upright, dost weigh the path of the just. </a:t>
            </a:r>
          </a:p>
        </p:txBody>
      </p:sp>
    </p:spTree>
    <p:extLst>
      <p:ext uri="{BB962C8B-B14F-4D97-AF65-F5344CB8AC3E}">
        <p14:creationId xmlns:p14="http://schemas.microsoft.com/office/powerpoint/2010/main" val="2678865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2013"/>
            <a:ext cx="8458200" cy="1631216"/>
          </a:xfrm>
          <a:prstGeom prst="rect">
            <a:avLst/>
          </a:prstGeom>
        </p:spPr>
        <p:txBody>
          <a:bodyPr wrap="square">
            <a:spAutoFit/>
          </a:bodyPr>
          <a:lstStyle/>
          <a:p>
            <a:r>
              <a:rPr lang="en-US" sz="2000" dirty="0"/>
              <a:t>1Ti 1:1  Paul, an apostle of Jesus Christ by the commandment of God our </a:t>
            </a:r>
            <a:r>
              <a:rPr lang="en-US" sz="2000" dirty="0" err="1"/>
              <a:t>Saviour</a:t>
            </a:r>
            <a:r>
              <a:rPr lang="en-US" sz="2000" dirty="0"/>
              <a:t>, and Lord Jesus Christ, </a:t>
            </a:r>
            <a:r>
              <a:rPr lang="en-US" sz="2000" i="1" dirty="0"/>
              <a:t>which is</a:t>
            </a:r>
            <a:r>
              <a:rPr lang="en-US" sz="2000" dirty="0"/>
              <a:t> our hope; </a:t>
            </a:r>
          </a:p>
          <a:p>
            <a:r>
              <a:rPr lang="en-US" sz="2000" dirty="0"/>
              <a:t>1Ti 1:2  Unto Timothy, </a:t>
            </a:r>
            <a:r>
              <a:rPr lang="en-US" sz="2000" i="1" dirty="0"/>
              <a:t>my</a:t>
            </a:r>
            <a:r>
              <a:rPr lang="en-US" sz="2000" dirty="0"/>
              <a:t> own son in the faith: Grace, mercy, </a:t>
            </a:r>
            <a:r>
              <a:rPr lang="en-US" sz="2000" b="1" i="1" u="sng" dirty="0"/>
              <a:t>and</a:t>
            </a:r>
            <a:r>
              <a:rPr lang="en-US" sz="2000" b="1" u="sng" dirty="0"/>
              <a:t> peace</a:t>
            </a:r>
            <a:r>
              <a:rPr lang="en-US" sz="2000" dirty="0"/>
              <a:t>, from God our Father and Jesus Christ our Lord. </a:t>
            </a:r>
          </a:p>
          <a:p>
            <a:r>
              <a:rPr lang="en-US" sz="2000" dirty="0">
                <a:effectLst>
                  <a:outerShdw blurRad="69850" dist="43180" dir="5400000" sx="0" sy="0">
                    <a:srgbClr val="000000">
                      <a:alpha val="65000"/>
                    </a:srgbClr>
                  </a:outerShdw>
                </a:effectLst>
              </a:rPr>
              <a:t> </a:t>
            </a:r>
            <a:endParaRPr lang="en-US" sz="2000" dirty="0"/>
          </a:p>
        </p:txBody>
      </p:sp>
    </p:spTree>
    <p:extLst>
      <p:ext uri="{BB962C8B-B14F-4D97-AF65-F5344CB8AC3E}">
        <p14:creationId xmlns:p14="http://schemas.microsoft.com/office/powerpoint/2010/main" val="2789206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89679"/>
            <a:ext cx="8077200" cy="2246769"/>
          </a:xfrm>
          <a:prstGeom prst="rect">
            <a:avLst/>
          </a:prstGeom>
        </p:spPr>
        <p:txBody>
          <a:bodyPr wrap="square">
            <a:spAutoFit/>
          </a:bodyPr>
          <a:lstStyle/>
          <a:p>
            <a:r>
              <a:rPr lang="en-US" sz="2000" dirty="0"/>
              <a:t>Rom 5:1  Therefore being justified by faith, we have peace with God through our Lord Jesus Christ: </a:t>
            </a:r>
          </a:p>
          <a:p>
            <a:r>
              <a:rPr lang="en-US" sz="2000" dirty="0"/>
              <a:t>Rom 5:2  By whom also we have access by faith into this grace wherein we stand, and rejoice in hope of the glory of God. </a:t>
            </a:r>
          </a:p>
          <a:p>
            <a:r>
              <a:rPr lang="en-US" sz="2000" dirty="0"/>
              <a:t>Rom 5:3  And not only </a:t>
            </a:r>
            <a:r>
              <a:rPr lang="en-US" sz="2000" i="1" dirty="0"/>
              <a:t>so,</a:t>
            </a:r>
            <a:r>
              <a:rPr lang="en-US" sz="2000" dirty="0"/>
              <a:t> but we glory in tribulations also: knowing that tribulation </a:t>
            </a:r>
            <a:r>
              <a:rPr lang="en-US" sz="2000" dirty="0" err="1"/>
              <a:t>worketh</a:t>
            </a:r>
            <a:r>
              <a:rPr lang="en-US" sz="2000" dirty="0"/>
              <a:t> patience; </a:t>
            </a:r>
          </a:p>
          <a:p>
            <a:r>
              <a:rPr lang="en-US" sz="2000" dirty="0"/>
              <a:t>Rom 5:4  And patience, experience; and experience, hope: </a:t>
            </a:r>
          </a:p>
        </p:txBody>
      </p:sp>
    </p:spTree>
    <p:extLst>
      <p:ext uri="{BB962C8B-B14F-4D97-AF65-F5344CB8AC3E}">
        <p14:creationId xmlns:p14="http://schemas.microsoft.com/office/powerpoint/2010/main" val="31052968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153400" cy="707886"/>
          </a:xfrm>
          <a:prstGeom prst="rect">
            <a:avLst/>
          </a:prstGeom>
        </p:spPr>
        <p:txBody>
          <a:bodyPr wrap="square">
            <a:spAutoFit/>
          </a:bodyPr>
          <a:lstStyle/>
          <a:p>
            <a:r>
              <a:rPr lang="en-US" sz="2000" b="1" dirty="0"/>
              <a:t>Joh 14:27</a:t>
            </a:r>
            <a:r>
              <a:rPr lang="en-US" sz="2000" dirty="0"/>
              <a:t>  Peace I leave with you, my peace I give unto you: not as the world giveth, give I unto you. Let not your heart be troubled, neither let it be afraid. </a:t>
            </a:r>
          </a:p>
        </p:txBody>
      </p:sp>
    </p:spTree>
    <p:extLst>
      <p:ext uri="{BB962C8B-B14F-4D97-AF65-F5344CB8AC3E}">
        <p14:creationId xmlns:p14="http://schemas.microsoft.com/office/powerpoint/2010/main" val="3625757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59739"/>
            <a:ext cx="7620000" cy="1631216"/>
          </a:xfrm>
          <a:prstGeom prst="rect">
            <a:avLst/>
          </a:prstGeom>
        </p:spPr>
        <p:txBody>
          <a:bodyPr wrap="square">
            <a:spAutoFit/>
          </a:bodyPr>
          <a:lstStyle/>
          <a:p>
            <a:r>
              <a:rPr lang="en-US" sz="2000" dirty="0" err="1"/>
              <a:t>Php</a:t>
            </a:r>
            <a:r>
              <a:rPr lang="en-US" sz="2000" dirty="0"/>
              <a:t> 4:6  Be careful for nothing; but in every thing by prayer and supplication with thanksgiving let your requests be made known unto God. </a:t>
            </a:r>
          </a:p>
          <a:p>
            <a:r>
              <a:rPr lang="en-US" sz="2000" dirty="0" err="1"/>
              <a:t>Php</a:t>
            </a:r>
            <a:r>
              <a:rPr lang="en-US" sz="2000" dirty="0"/>
              <a:t> 4:7  And the </a:t>
            </a:r>
            <a:r>
              <a:rPr lang="en-US" sz="2000" b="1" u="sng" dirty="0"/>
              <a:t>peace of God</a:t>
            </a:r>
            <a:r>
              <a:rPr lang="en-US" sz="2000" dirty="0"/>
              <a:t>, which </a:t>
            </a:r>
            <a:r>
              <a:rPr lang="en-US" sz="2000" dirty="0" err="1"/>
              <a:t>passeth</a:t>
            </a:r>
            <a:r>
              <a:rPr lang="en-US" sz="2000" dirty="0"/>
              <a:t> all understanding, shall </a:t>
            </a:r>
            <a:r>
              <a:rPr lang="en-US" sz="2000" b="1" u="sng" dirty="0"/>
              <a:t>keep</a:t>
            </a:r>
            <a:r>
              <a:rPr lang="en-US" sz="2000" dirty="0"/>
              <a:t> your hearts and minds through Christ Jesus. </a:t>
            </a:r>
          </a:p>
        </p:txBody>
      </p:sp>
    </p:spTree>
    <p:extLst>
      <p:ext uri="{BB962C8B-B14F-4D97-AF65-F5344CB8AC3E}">
        <p14:creationId xmlns:p14="http://schemas.microsoft.com/office/powerpoint/2010/main" val="15177164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7924800" cy="707886"/>
          </a:xfrm>
          <a:prstGeom prst="rect">
            <a:avLst/>
          </a:prstGeom>
        </p:spPr>
        <p:txBody>
          <a:bodyPr wrap="square">
            <a:spAutoFit/>
          </a:bodyPr>
          <a:lstStyle/>
          <a:p>
            <a:r>
              <a:rPr lang="en-US" sz="2000" dirty="0"/>
              <a:t>1Co 14:33  For God is not </a:t>
            </a:r>
            <a:r>
              <a:rPr lang="en-US" sz="2000" i="1" dirty="0"/>
              <a:t>the author</a:t>
            </a:r>
            <a:r>
              <a:rPr lang="en-US" sz="2000" dirty="0"/>
              <a:t> of confusion, </a:t>
            </a:r>
            <a:r>
              <a:rPr lang="en-US" sz="2000" b="1" u="sng" dirty="0"/>
              <a:t>but of peace</a:t>
            </a:r>
            <a:r>
              <a:rPr lang="en-US" sz="2000" dirty="0"/>
              <a:t>, as in all ecclesia’s of the saints. </a:t>
            </a:r>
          </a:p>
        </p:txBody>
      </p:sp>
    </p:spTree>
    <p:extLst>
      <p:ext uri="{BB962C8B-B14F-4D97-AF65-F5344CB8AC3E}">
        <p14:creationId xmlns:p14="http://schemas.microsoft.com/office/powerpoint/2010/main" val="2149593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7620000" cy="1938992"/>
          </a:xfrm>
          <a:prstGeom prst="rect">
            <a:avLst/>
          </a:prstGeom>
        </p:spPr>
        <p:txBody>
          <a:bodyPr wrap="square">
            <a:spAutoFit/>
          </a:bodyPr>
          <a:lstStyle/>
          <a:p>
            <a:r>
              <a:rPr lang="en-US" sz="2000" dirty="0" err="1"/>
              <a:t>Psa</a:t>
            </a:r>
            <a:r>
              <a:rPr lang="en-US" sz="2000" dirty="0"/>
              <a:t> 5:4  For thou </a:t>
            </a:r>
            <a:r>
              <a:rPr lang="en-US" sz="2000" i="1" dirty="0"/>
              <a:t>art</a:t>
            </a:r>
            <a:r>
              <a:rPr lang="en-US" sz="2000" dirty="0"/>
              <a:t> not a God that hath pleasure in wickedness: neither shall evil dwell with thee. </a:t>
            </a:r>
          </a:p>
          <a:p>
            <a:r>
              <a:rPr lang="en-US" sz="2000" dirty="0" err="1"/>
              <a:t>Psa</a:t>
            </a:r>
            <a:r>
              <a:rPr lang="en-US" sz="2000" dirty="0"/>
              <a:t> 5:5  The foolish shall not stand in thy sight</a:t>
            </a:r>
            <a:r>
              <a:rPr lang="en-US" sz="2000" b="1" u="sng" dirty="0"/>
              <a:t>: thou </a:t>
            </a:r>
            <a:r>
              <a:rPr lang="en-US" sz="2000" b="1" u="sng" dirty="0" err="1"/>
              <a:t>hatest</a:t>
            </a:r>
            <a:r>
              <a:rPr lang="en-US" sz="2000" b="1" u="sng" dirty="0"/>
              <a:t> all workers of iniquity</a:t>
            </a:r>
            <a:r>
              <a:rPr lang="en-US" sz="2000" dirty="0"/>
              <a:t>. </a:t>
            </a:r>
          </a:p>
          <a:p>
            <a:r>
              <a:rPr lang="en-US" sz="2000" dirty="0" err="1"/>
              <a:t>Psa</a:t>
            </a:r>
            <a:r>
              <a:rPr lang="en-US" sz="2000" dirty="0"/>
              <a:t> 5:6  Thou shalt destroy them that speak leasing: the LORD will abhor the bloody and deceitful man. </a:t>
            </a:r>
          </a:p>
        </p:txBody>
      </p:sp>
    </p:spTree>
    <p:extLst>
      <p:ext uri="{BB962C8B-B14F-4D97-AF65-F5344CB8AC3E}">
        <p14:creationId xmlns:p14="http://schemas.microsoft.com/office/powerpoint/2010/main" val="2570324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7620000" cy="1015663"/>
          </a:xfrm>
          <a:prstGeom prst="rect">
            <a:avLst/>
          </a:prstGeom>
        </p:spPr>
        <p:txBody>
          <a:bodyPr wrap="square">
            <a:spAutoFit/>
          </a:bodyPr>
          <a:lstStyle/>
          <a:p>
            <a:r>
              <a:rPr lang="en-US" sz="2000" b="1" dirty="0"/>
              <a:t>2Pe 3:9</a:t>
            </a:r>
            <a:r>
              <a:rPr lang="en-US" sz="2000" dirty="0"/>
              <a:t>  The Lord is not slack concerning his promise, as some men count slackness; but is longsuffering to us-ward, </a:t>
            </a:r>
            <a:r>
              <a:rPr lang="en-US" sz="2000" b="1" u="sng" dirty="0"/>
              <a:t>not willing that any should perish,</a:t>
            </a:r>
            <a:r>
              <a:rPr lang="en-US" sz="2000" dirty="0"/>
              <a:t> but that all should come to repentance. </a:t>
            </a:r>
          </a:p>
        </p:txBody>
      </p:sp>
    </p:spTree>
    <p:extLst>
      <p:ext uri="{BB962C8B-B14F-4D97-AF65-F5344CB8AC3E}">
        <p14:creationId xmlns:p14="http://schemas.microsoft.com/office/powerpoint/2010/main" val="141822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bert\Pictures\stone pa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7" y="0"/>
            <a:ext cx="8528338"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38200" y="5950874"/>
            <a:ext cx="4645054" cy="769441"/>
          </a:xfrm>
          <a:prstGeom prst="rect">
            <a:avLst/>
          </a:prstGeom>
        </p:spPr>
        <p:txBody>
          <a:bodyPr wrap="none">
            <a:spAutoFit/>
          </a:bodyPr>
          <a:lstStyle/>
          <a:p>
            <a:r>
              <a:rPr lang="en-US" sz="4400" b="1" dirty="0">
                <a:ln w="12700">
                  <a:solidFill>
                    <a:schemeClr val="tx1"/>
                  </a:solidFill>
                  <a:prstDash val="solid"/>
                </a:ln>
                <a:solidFill>
                  <a:srgbClr val="C00000"/>
                </a:solidFill>
                <a:effectLst>
                  <a:outerShdw blurRad="41275" dist="20320" dir="1800000" algn="tl" rotWithShape="0">
                    <a:srgbClr val="000000">
                      <a:alpha val="40000"/>
                    </a:srgbClr>
                  </a:outerShdw>
                </a:effectLst>
              </a:rPr>
              <a:t>LUST OF THE FLESH</a:t>
            </a:r>
          </a:p>
        </p:txBody>
      </p:sp>
      <p:sp>
        <p:nvSpPr>
          <p:cNvPr id="5" name="Rectangle 4"/>
          <p:cNvSpPr/>
          <p:nvPr/>
        </p:nvSpPr>
        <p:spPr>
          <a:xfrm>
            <a:off x="1371600" y="4437965"/>
            <a:ext cx="1843069" cy="769441"/>
          </a:xfrm>
          <a:prstGeom prst="rect">
            <a:avLst/>
          </a:prstGeom>
        </p:spPr>
        <p:txBody>
          <a:bodyPr wrap="none">
            <a:spAutoFit/>
          </a:bodyPr>
          <a:lstStyle/>
          <a:p>
            <a:r>
              <a:rPr lang="en-US" sz="4400" b="1" dirty="0" smtClean="0">
                <a:ln w="12700">
                  <a:solidFill>
                    <a:schemeClr val="tx1"/>
                  </a:solidFill>
                  <a:prstDash val="solid"/>
                </a:ln>
                <a:solidFill>
                  <a:srgbClr val="C00000"/>
                </a:solidFill>
                <a:effectLst>
                  <a:outerShdw blurRad="41275" dist="20320" dir="1800000" algn="tl" rotWithShape="0">
                    <a:srgbClr val="000000">
                      <a:alpha val="40000"/>
                    </a:srgbClr>
                  </a:outerShdw>
                </a:effectLst>
              </a:rPr>
              <a:t>RICHES</a:t>
            </a:r>
            <a:endParaRPr lang="en-US" sz="4400" b="1" dirty="0">
              <a:ln w="12700">
                <a:solidFill>
                  <a:schemeClr val="tx1"/>
                </a:solidFill>
                <a:prstDash val="solid"/>
              </a:ln>
              <a:solidFill>
                <a:srgbClr val="C00000"/>
              </a:solidFill>
              <a:effectLst>
                <a:outerShdw blurRad="41275" dist="20320" dir="1800000" algn="tl" rotWithShape="0">
                  <a:srgbClr val="000000">
                    <a:alpha val="40000"/>
                  </a:srgbClr>
                </a:outerShdw>
              </a:effectLst>
            </a:endParaRPr>
          </a:p>
        </p:txBody>
      </p:sp>
      <p:sp>
        <p:nvSpPr>
          <p:cNvPr id="6" name="Rectangle 5"/>
          <p:cNvSpPr/>
          <p:nvPr/>
        </p:nvSpPr>
        <p:spPr>
          <a:xfrm>
            <a:off x="2398100" y="2667000"/>
            <a:ext cx="1488100" cy="830997"/>
          </a:xfrm>
          <a:prstGeom prst="rect">
            <a:avLst/>
          </a:prstGeom>
        </p:spPr>
        <p:txBody>
          <a:bodyPr wrap="none">
            <a:spAutoFit/>
          </a:bodyPr>
          <a:lstStyle/>
          <a:p>
            <a:r>
              <a:rPr lang="en-US" sz="2400" b="1" dirty="0" smtClean="0">
                <a:ln w="12700">
                  <a:solidFill>
                    <a:schemeClr val="tx1"/>
                  </a:solidFill>
                  <a:prstDash val="solid"/>
                </a:ln>
                <a:solidFill>
                  <a:srgbClr val="C00000"/>
                </a:solidFill>
                <a:effectLst>
                  <a:outerShdw blurRad="41275" dist="20320" dir="1800000" algn="tl" rotWithShape="0">
                    <a:srgbClr val="000000">
                      <a:alpha val="40000"/>
                    </a:srgbClr>
                  </a:outerShdw>
                </a:effectLst>
              </a:rPr>
              <a:t>CARES OF </a:t>
            </a:r>
          </a:p>
          <a:p>
            <a:r>
              <a:rPr lang="en-US" sz="2400" b="1" dirty="0" smtClean="0">
                <a:ln w="12700">
                  <a:solidFill>
                    <a:schemeClr val="tx1"/>
                  </a:solidFill>
                  <a:prstDash val="solid"/>
                </a:ln>
                <a:solidFill>
                  <a:srgbClr val="C00000"/>
                </a:solidFill>
                <a:effectLst>
                  <a:outerShdw blurRad="41275" dist="20320" dir="1800000" algn="tl" rotWithShape="0">
                    <a:srgbClr val="000000">
                      <a:alpha val="40000"/>
                    </a:srgbClr>
                  </a:outerShdw>
                </a:effectLst>
              </a:rPr>
              <a:t>THIS LIFE</a:t>
            </a:r>
            <a:endParaRPr lang="en-US" sz="2400" b="1" dirty="0">
              <a:ln w="12700">
                <a:solidFill>
                  <a:schemeClr val="tx1"/>
                </a:solidFill>
                <a:prstDash val="solid"/>
              </a:ln>
              <a:solidFill>
                <a:srgbClr val="C00000"/>
              </a:solidFill>
              <a:effectLst>
                <a:outerShdw blurRad="41275" dist="20320" dir="1800000" algn="tl" rotWithShape="0">
                  <a:srgbClr val="000000">
                    <a:alpha val="40000"/>
                  </a:srgbClr>
                </a:outerShdw>
              </a:effectLst>
            </a:endParaRPr>
          </a:p>
        </p:txBody>
      </p:sp>
      <p:sp>
        <p:nvSpPr>
          <p:cNvPr id="7" name="Rectangle 6"/>
          <p:cNvSpPr/>
          <p:nvPr/>
        </p:nvSpPr>
        <p:spPr>
          <a:xfrm>
            <a:off x="914400" y="3562290"/>
            <a:ext cx="1881092" cy="400110"/>
          </a:xfrm>
          <a:prstGeom prst="rect">
            <a:avLst/>
          </a:prstGeom>
        </p:spPr>
        <p:txBody>
          <a:bodyPr wrap="none">
            <a:spAutoFit/>
          </a:bodyPr>
          <a:lstStyle/>
          <a:p>
            <a:r>
              <a:rPr lang="en-US" sz="2000" b="1" dirty="0" smtClean="0">
                <a:ln w="12700">
                  <a:solidFill>
                    <a:schemeClr val="tx1"/>
                  </a:solidFill>
                  <a:prstDash val="solid"/>
                </a:ln>
                <a:solidFill>
                  <a:srgbClr val="C00000"/>
                </a:solidFill>
                <a:effectLst>
                  <a:outerShdw blurRad="41275" dist="20320" dir="1800000" algn="tl" rotWithShape="0">
                    <a:srgbClr val="000000">
                      <a:alpha val="40000"/>
                    </a:srgbClr>
                  </a:outerShdw>
                </a:effectLst>
              </a:rPr>
              <a:t>COVETOUSNESS</a:t>
            </a:r>
            <a:endParaRPr lang="en-US" sz="2000" b="1" dirty="0">
              <a:ln w="12700">
                <a:solidFill>
                  <a:schemeClr val="tx1"/>
                </a:solidFill>
                <a:prstDash val="solid"/>
              </a:ln>
              <a:solidFill>
                <a:srgbClr val="C00000"/>
              </a:solidFill>
              <a:effectLst>
                <a:outerShdw blurRad="41275" dist="20320" dir="1800000" algn="tl" rotWithShape="0">
                  <a:srgbClr val="000000">
                    <a:alpha val="40000"/>
                  </a:srgbClr>
                </a:outerShdw>
              </a:effectLst>
            </a:endParaRPr>
          </a:p>
        </p:txBody>
      </p:sp>
      <p:sp>
        <p:nvSpPr>
          <p:cNvPr id="8" name="Rectangle 7"/>
          <p:cNvSpPr/>
          <p:nvPr/>
        </p:nvSpPr>
        <p:spPr>
          <a:xfrm>
            <a:off x="3447308" y="2266890"/>
            <a:ext cx="1048492" cy="400110"/>
          </a:xfrm>
          <a:prstGeom prst="rect">
            <a:avLst/>
          </a:prstGeom>
        </p:spPr>
        <p:txBody>
          <a:bodyPr wrap="none">
            <a:spAutoFit/>
          </a:bodyPr>
          <a:lstStyle/>
          <a:p>
            <a:r>
              <a:rPr lang="en-US" sz="2000" b="1" dirty="0" smtClean="0">
                <a:ln w="12700">
                  <a:solidFill>
                    <a:schemeClr val="tx1"/>
                  </a:solidFill>
                  <a:prstDash val="solid"/>
                </a:ln>
                <a:solidFill>
                  <a:srgbClr val="C00000"/>
                </a:solidFill>
                <a:effectLst>
                  <a:outerShdw blurRad="41275" dist="20320" dir="1800000" algn="tl" rotWithShape="0">
                    <a:srgbClr val="000000">
                      <a:alpha val="40000"/>
                    </a:srgbClr>
                  </a:outerShdw>
                </a:effectLst>
              </a:rPr>
              <a:t>DESIRES</a:t>
            </a:r>
            <a:endParaRPr lang="en-US" sz="2000" b="1" dirty="0">
              <a:ln w="12700">
                <a:solidFill>
                  <a:schemeClr val="tx1"/>
                </a:solidFill>
                <a:prstDash val="solid"/>
              </a:ln>
              <a:solidFill>
                <a:srgbClr val="C00000"/>
              </a:solidFill>
              <a:effectLst>
                <a:outerShdw blurRad="41275" dist="20320" dir="1800000" algn="tl" rotWithShape="0">
                  <a:srgbClr val="000000">
                    <a:alpha val="40000"/>
                  </a:srgbClr>
                </a:outerShdw>
              </a:effectLst>
            </a:endParaRPr>
          </a:p>
        </p:txBody>
      </p:sp>
      <p:sp>
        <p:nvSpPr>
          <p:cNvPr id="9" name="Rectangle 8"/>
          <p:cNvSpPr/>
          <p:nvPr/>
        </p:nvSpPr>
        <p:spPr>
          <a:xfrm>
            <a:off x="2925451" y="1545852"/>
            <a:ext cx="604653" cy="338554"/>
          </a:xfrm>
          <a:prstGeom prst="rect">
            <a:avLst/>
          </a:prstGeom>
        </p:spPr>
        <p:txBody>
          <a:bodyPr wrap="none">
            <a:spAutoFit/>
          </a:bodyPr>
          <a:lstStyle/>
          <a:p>
            <a:r>
              <a:rPr lang="en-US" sz="1600" b="1" dirty="0" smtClean="0">
                <a:ln w="12700">
                  <a:solidFill>
                    <a:schemeClr val="tx1"/>
                  </a:solidFill>
                  <a:prstDash val="solid"/>
                </a:ln>
                <a:solidFill>
                  <a:srgbClr val="C00000"/>
                </a:solidFill>
                <a:effectLst>
                  <a:outerShdw blurRad="41275" dist="20320" dir="1800000" algn="tl" rotWithShape="0">
                    <a:srgbClr val="000000">
                      <a:alpha val="40000"/>
                    </a:srgbClr>
                  </a:outerShdw>
                </a:effectLst>
              </a:rPr>
              <a:t>JOBS</a:t>
            </a:r>
            <a:endParaRPr lang="en-US" sz="1600" b="1" dirty="0">
              <a:ln w="12700">
                <a:solidFill>
                  <a:schemeClr val="tx1"/>
                </a:solidFill>
                <a:prstDash val="solid"/>
              </a:ln>
              <a:solidFill>
                <a:srgbClr val="C00000"/>
              </a:solidFill>
              <a:effectLst>
                <a:outerShdw blurRad="41275" dist="20320" dir="1800000" algn="tl" rotWithShape="0">
                  <a:srgbClr val="000000">
                    <a:alpha val="40000"/>
                  </a:srgbClr>
                </a:outerShdw>
              </a:effectLst>
            </a:endParaRPr>
          </a:p>
        </p:txBody>
      </p:sp>
      <p:sp>
        <p:nvSpPr>
          <p:cNvPr id="10" name="Rectangle 9"/>
          <p:cNvSpPr/>
          <p:nvPr/>
        </p:nvSpPr>
        <p:spPr>
          <a:xfrm>
            <a:off x="3147205" y="1890827"/>
            <a:ext cx="1187248" cy="400110"/>
          </a:xfrm>
          <a:prstGeom prst="rect">
            <a:avLst/>
          </a:prstGeom>
        </p:spPr>
        <p:txBody>
          <a:bodyPr wrap="none">
            <a:spAutoFit/>
          </a:bodyPr>
          <a:lstStyle/>
          <a:p>
            <a:r>
              <a:rPr lang="en-US" sz="2000" b="1" dirty="0" smtClean="0">
                <a:ln w="12700">
                  <a:solidFill>
                    <a:schemeClr val="tx1"/>
                  </a:solidFill>
                  <a:prstDash val="solid"/>
                </a:ln>
                <a:solidFill>
                  <a:srgbClr val="C00000"/>
                </a:solidFill>
                <a:effectLst>
                  <a:outerShdw blurRad="41275" dist="20320" dir="1800000" algn="tl" rotWithShape="0">
                    <a:srgbClr val="000000">
                      <a:alpha val="40000"/>
                    </a:srgbClr>
                  </a:outerShdw>
                </a:effectLst>
              </a:rPr>
              <a:t>SICKNESS</a:t>
            </a:r>
            <a:endParaRPr lang="en-US" sz="2000" b="1" dirty="0">
              <a:ln w="12700">
                <a:solidFill>
                  <a:schemeClr val="tx1"/>
                </a:solidFill>
                <a:prstDash val="solid"/>
              </a:ln>
              <a:solidFill>
                <a:srgbClr val="C00000"/>
              </a:solidFill>
              <a:effectLst>
                <a:outerShdw blurRad="41275" dist="20320" dir="1800000" algn="tl" rotWithShape="0">
                  <a:srgbClr val="000000">
                    <a:alpha val="40000"/>
                  </a:srgbClr>
                </a:outerShdw>
              </a:effectLst>
            </a:endParaRPr>
          </a:p>
        </p:txBody>
      </p:sp>
      <p:sp>
        <p:nvSpPr>
          <p:cNvPr id="11" name="Rectangle 10"/>
          <p:cNvSpPr/>
          <p:nvPr/>
        </p:nvSpPr>
        <p:spPr>
          <a:xfrm>
            <a:off x="2641881" y="1295400"/>
            <a:ext cx="841769" cy="307777"/>
          </a:xfrm>
          <a:prstGeom prst="rect">
            <a:avLst/>
          </a:prstGeom>
        </p:spPr>
        <p:txBody>
          <a:bodyPr wrap="none">
            <a:spAutoFit/>
          </a:bodyPr>
          <a:lstStyle/>
          <a:p>
            <a:r>
              <a:rPr lang="en-US" sz="1400" b="1" dirty="0" smtClean="0">
                <a:ln w="12700">
                  <a:solidFill>
                    <a:schemeClr val="tx1"/>
                  </a:solidFill>
                  <a:prstDash val="solid"/>
                </a:ln>
                <a:solidFill>
                  <a:srgbClr val="C00000"/>
                </a:solidFill>
                <a:effectLst>
                  <a:outerShdw blurRad="41275" dist="20320" dir="1800000" algn="tl" rotWithShape="0">
                    <a:srgbClr val="000000">
                      <a:alpha val="40000"/>
                    </a:srgbClr>
                  </a:outerShdw>
                </a:effectLst>
              </a:rPr>
              <a:t>HOBBIES</a:t>
            </a:r>
            <a:endParaRPr lang="en-US" sz="1400" b="1" dirty="0">
              <a:ln w="12700">
                <a:solidFill>
                  <a:schemeClr val="tx1"/>
                </a:solidFill>
                <a:prstDash val="solid"/>
              </a:ln>
              <a:solidFill>
                <a:srgbClr val="C0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845793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7620000" cy="5909310"/>
          </a:xfrm>
          <a:prstGeom prst="rect">
            <a:avLst/>
          </a:prstGeom>
        </p:spPr>
        <p:txBody>
          <a:bodyPr wrap="square">
            <a:spAutoFit/>
          </a:bodyPr>
          <a:lstStyle/>
          <a:p>
            <a:r>
              <a:rPr lang="en-US" sz="2000" dirty="0"/>
              <a:t>Rom 2:3  And </a:t>
            </a:r>
            <a:r>
              <a:rPr lang="en-US" sz="2000" dirty="0" err="1"/>
              <a:t>thinkest</a:t>
            </a:r>
            <a:r>
              <a:rPr lang="en-US" sz="2000" dirty="0"/>
              <a:t> thou this, O man, that </a:t>
            </a:r>
            <a:r>
              <a:rPr lang="en-US" sz="2000" dirty="0" err="1"/>
              <a:t>judgest</a:t>
            </a:r>
            <a:r>
              <a:rPr lang="en-US" sz="2000" dirty="0"/>
              <a:t> them which do such things, and </a:t>
            </a:r>
            <a:r>
              <a:rPr lang="en-US" sz="2000" dirty="0" err="1"/>
              <a:t>doest</a:t>
            </a:r>
            <a:r>
              <a:rPr lang="en-US" sz="2000" dirty="0"/>
              <a:t> the same, that thou shalt escape the judgment of God? </a:t>
            </a:r>
          </a:p>
          <a:p>
            <a:r>
              <a:rPr lang="en-US" sz="2000" dirty="0"/>
              <a:t>Rom 2:4  Or </a:t>
            </a:r>
            <a:r>
              <a:rPr lang="en-US" sz="2000" dirty="0" err="1"/>
              <a:t>despisest</a:t>
            </a:r>
            <a:r>
              <a:rPr lang="en-US" sz="2000" dirty="0"/>
              <a:t> thou the riches of his goodness and forbearance and longsuffering; not knowing that the goodness of God </a:t>
            </a:r>
            <a:r>
              <a:rPr lang="en-US" sz="2000" dirty="0" err="1"/>
              <a:t>leadeth</a:t>
            </a:r>
            <a:r>
              <a:rPr lang="en-US" sz="2000" dirty="0"/>
              <a:t> thee to repentance? </a:t>
            </a:r>
          </a:p>
          <a:p>
            <a:r>
              <a:rPr lang="en-US" sz="2000" dirty="0"/>
              <a:t>Rom 2:5  But after thy hardness and impenitent heart </a:t>
            </a:r>
            <a:r>
              <a:rPr lang="en-US" sz="2000" dirty="0" err="1"/>
              <a:t>treasurest</a:t>
            </a:r>
            <a:r>
              <a:rPr lang="en-US" sz="2000" dirty="0"/>
              <a:t> up unto thyself wrath against the day of wrath and revelation of the righteous judgment of God; </a:t>
            </a:r>
          </a:p>
          <a:p>
            <a:r>
              <a:rPr lang="en-US" sz="2000" dirty="0"/>
              <a:t>Rom 2:6  Who will render to every man according to his deeds: </a:t>
            </a:r>
          </a:p>
          <a:p>
            <a:r>
              <a:rPr lang="en-US" sz="2000" dirty="0"/>
              <a:t>Rom 2:7  To them who by patient continuance in well doing seek for glory and </a:t>
            </a:r>
            <a:r>
              <a:rPr lang="en-US" sz="2000" dirty="0" err="1"/>
              <a:t>honour</a:t>
            </a:r>
            <a:r>
              <a:rPr lang="en-US" sz="2000" dirty="0"/>
              <a:t> and immortality, eternal life: </a:t>
            </a:r>
          </a:p>
          <a:p>
            <a:r>
              <a:rPr lang="en-US" sz="2000" dirty="0"/>
              <a:t>Rom 2:8  But unto them that are contentious, and do not obey the truth, but obey unrighteousness, indignation and wrath, </a:t>
            </a:r>
          </a:p>
          <a:p>
            <a:r>
              <a:rPr lang="en-US" sz="2000" dirty="0"/>
              <a:t>Rom 2:9  Tribulation and anguish, upon every soul of man that doeth evil, of the Jew first, and also of the Gentile; </a:t>
            </a:r>
          </a:p>
          <a:p>
            <a:r>
              <a:rPr lang="en-US" sz="2000" dirty="0"/>
              <a:t>Rom 2:10  But glory, </a:t>
            </a:r>
            <a:r>
              <a:rPr lang="en-US" sz="2000" dirty="0" err="1"/>
              <a:t>honour</a:t>
            </a:r>
            <a:r>
              <a:rPr lang="en-US" sz="2000" dirty="0"/>
              <a:t>, </a:t>
            </a:r>
            <a:r>
              <a:rPr lang="en-US" sz="2000" b="1" u="sng" dirty="0"/>
              <a:t>and peace</a:t>
            </a:r>
            <a:r>
              <a:rPr lang="en-US" sz="2000" dirty="0"/>
              <a:t>, to every man that </a:t>
            </a:r>
            <a:r>
              <a:rPr lang="en-US" sz="2000" dirty="0" err="1"/>
              <a:t>worketh</a:t>
            </a:r>
            <a:r>
              <a:rPr lang="en-US" sz="2000" dirty="0"/>
              <a:t> good, to the Jew first, and also to the Gentile: </a:t>
            </a:r>
          </a:p>
          <a:p>
            <a:r>
              <a:rPr lang="en-US" sz="2000" dirty="0"/>
              <a:t>Rom 2:11  For there is no respect of persons with God. </a:t>
            </a:r>
          </a:p>
        </p:txBody>
      </p:sp>
    </p:spTree>
    <p:extLst>
      <p:ext uri="{BB962C8B-B14F-4D97-AF65-F5344CB8AC3E}">
        <p14:creationId xmlns:p14="http://schemas.microsoft.com/office/powerpoint/2010/main" val="6387797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543800" cy="1323439"/>
          </a:xfrm>
          <a:prstGeom prst="rect">
            <a:avLst/>
          </a:prstGeom>
        </p:spPr>
        <p:txBody>
          <a:bodyPr wrap="square">
            <a:spAutoFit/>
          </a:bodyPr>
          <a:lstStyle/>
          <a:p>
            <a:r>
              <a:rPr lang="en-US" sz="2000" dirty="0" err="1"/>
              <a:t>Psa</a:t>
            </a:r>
            <a:r>
              <a:rPr lang="en-US" sz="2000" dirty="0"/>
              <a:t> 37:10  For yet a little while, and the wicked </a:t>
            </a:r>
            <a:r>
              <a:rPr lang="en-US" sz="2000" i="1" dirty="0"/>
              <a:t>shall</a:t>
            </a:r>
            <a:r>
              <a:rPr lang="en-US" sz="2000" dirty="0"/>
              <a:t> not </a:t>
            </a:r>
            <a:r>
              <a:rPr lang="en-US" sz="2000" i="1" dirty="0"/>
              <a:t>be:</a:t>
            </a:r>
            <a:r>
              <a:rPr lang="en-US" sz="2000" dirty="0"/>
              <a:t> yea, thou shalt diligently consider his place, and it </a:t>
            </a:r>
            <a:r>
              <a:rPr lang="en-US" sz="2000" i="1" dirty="0"/>
              <a:t>shall</a:t>
            </a:r>
            <a:r>
              <a:rPr lang="en-US" sz="2000" dirty="0"/>
              <a:t> not </a:t>
            </a:r>
            <a:r>
              <a:rPr lang="en-US" sz="2000" i="1" dirty="0"/>
              <a:t>be.</a:t>
            </a:r>
            <a:r>
              <a:rPr lang="en-US" sz="2000" dirty="0"/>
              <a:t> </a:t>
            </a:r>
          </a:p>
          <a:p>
            <a:r>
              <a:rPr lang="en-US" sz="2000" dirty="0" err="1"/>
              <a:t>Psa</a:t>
            </a:r>
            <a:r>
              <a:rPr lang="en-US" sz="2000" dirty="0"/>
              <a:t> 37:11  But the meek shall inherit the earth; and shall delight themselves in the abundance of peace. </a:t>
            </a:r>
          </a:p>
        </p:txBody>
      </p:sp>
    </p:spTree>
    <p:extLst>
      <p:ext uri="{BB962C8B-B14F-4D97-AF65-F5344CB8AC3E}">
        <p14:creationId xmlns:p14="http://schemas.microsoft.com/office/powerpoint/2010/main" val="24075505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7620000" cy="707886"/>
          </a:xfrm>
          <a:prstGeom prst="rect">
            <a:avLst/>
          </a:prstGeom>
        </p:spPr>
        <p:txBody>
          <a:bodyPr wrap="square">
            <a:spAutoFit/>
          </a:bodyPr>
          <a:lstStyle/>
          <a:p>
            <a:r>
              <a:rPr lang="en-US" sz="2000" dirty="0" err="1"/>
              <a:t>Psa</a:t>
            </a:r>
            <a:r>
              <a:rPr lang="en-US" sz="2000" dirty="0"/>
              <a:t> 37:37  Mark the perfect </a:t>
            </a:r>
            <a:r>
              <a:rPr lang="en-US" sz="2000" i="1" dirty="0"/>
              <a:t>man,</a:t>
            </a:r>
            <a:r>
              <a:rPr lang="en-US" sz="2000" dirty="0"/>
              <a:t> and behold the upright: for the end of </a:t>
            </a:r>
            <a:r>
              <a:rPr lang="en-US" sz="2000" i="1" dirty="0"/>
              <a:t>that</a:t>
            </a:r>
            <a:r>
              <a:rPr lang="en-US" sz="2000" dirty="0"/>
              <a:t> man </a:t>
            </a:r>
            <a:r>
              <a:rPr lang="en-US" sz="2000" i="1" dirty="0"/>
              <a:t>is</a:t>
            </a:r>
            <a:r>
              <a:rPr lang="en-US" sz="2000" dirty="0"/>
              <a:t> peace. </a:t>
            </a:r>
          </a:p>
        </p:txBody>
      </p:sp>
    </p:spTree>
    <p:extLst>
      <p:ext uri="{BB962C8B-B14F-4D97-AF65-F5344CB8AC3E}">
        <p14:creationId xmlns:p14="http://schemas.microsoft.com/office/powerpoint/2010/main" val="9100950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7772400" cy="707886"/>
          </a:xfrm>
          <a:prstGeom prst="rect">
            <a:avLst/>
          </a:prstGeom>
        </p:spPr>
        <p:txBody>
          <a:bodyPr wrap="square">
            <a:spAutoFit/>
          </a:bodyPr>
          <a:lstStyle/>
          <a:p>
            <a:r>
              <a:rPr lang="en-US" sz="2000" dirty="0"/>
              <a:t>Isa 48:22  </a:t>
            </a:r>
            <a:r>
              <a:rPr lang="en-US" sz="2000" i="1" dirty="0"/>
              <a:t>There is</a:t>
            </a:r>
            <a:r>
              <a:rPr lang="en-US" sz="2000" dirty="0"/>
              <a:t> no peace, </a:t>
            </a:r>
            <a:r>
              <a:rPr lang="en-US" sz="2000" dirty="0" err="1"/>
              <a:t>saith</a:t>
            </a:r>
            <a:r>
              <a:rPr lang="en-US" sz="2000" dirty="0"/>
              <a:t> the LORD, unto the wicked. </a:t>
            </a:r>
          </a:p>
          <a:p>
            <a:r>
              <a:rPr lang="en-US" sz="2000" dirty="0">
                <a:effectLst>
                  <a:outerShdw blurRad="69850" dist="43180" dir="5400000" sx="0" sy="0">
                    <a:srgbClr val="000000">
                      <a:alpha val="65000"/>
                    </a:srgbClr>
                  </a:outerShdw>
                </a:effectLst>
              </a:rPr>
              <a:t> </a:t>
            </a:r>
            <a:endParaRPr lang="en-US" sz="2000" dirty="0"/>
          </a:p>
        </p:txBody>
      </p:sp>
    </p:spTree>
    <p:extLst>
      <p:ext uri="{BB962C8B-B14F-4D97-AF65-F5344CB8AC3E}">
        <p14:creationId xmlns:p14="http://schemas.microsoft.com/office/powerpoint/2010/main" val="42577897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7696200" cy="1938992"/>
          </a:xfrm>
          <a:prstGeom prst="rect">
            <a:avLst/>
          </a:prstGeom>
        </p:spPr>
        <p:txBody>
          <a:bodyPr wrap="square">
            <a:spAutoFit/>
          </a:bodyPr>
          <a:lstStyle/>
          <a:p>
            <a:r>
              <a:rPr lang="en-US" sz="2000" dirty="0"/>
              <a:t>Rom 3:13  Their throat </a:t>
            </a:r>
            <a:r>
              <a:rPr lang="en-US" sz="2000" i="1" dirty="0"/>
              <a:t>is</a:t>
            </a:r>
            <a:r>
              <a:rPr lang="en-US" sz="2000" dirty="0"/>
              <a:t> an open </a:t>
            </a:r>
            <a:r>
              <a:rPr lang="en-US" sz="2000" dirty="0" err="1"/>
              <a:t>sepulchre</a:t>
            </a:r>
            <a:r>
              <a:rPr lang="en-US" sz="2000" dirty="0"/>
              <a:t>; with their tongues they have used deceit; the poison of asps </a:t>
            </a:r>
            <a:r>
              <a:rPr lang="en-US" sz="2000" i="1" dirty="0"/>
              <a:t>is</a:t>
            </a:r>
            <a:r>
              <a:rPr lang="en-US" sz="2000" dirty="0"/>
              <a:t> under their lips: </a:t>
            </a:r>
          </a:p>
          <a:p>
            <a:r>
              <a:rPr lang="en-US" sz="2000" dirty="0"/>
              <a:t>Rom 3:14  Whose mouth </a:t>
            </a:r>
            <a:r>
              <a:rPr lang="en-US" sz="2000" i="1" dirty="0"/>
              <a:t>is</a:t>
            </a:r>
            <a:r>
              <a:rPr lang="en-US" sz="2000" dirty="0"/>
              <a:t> full of cursing and bitterness: </a:t>
            </a:r>
          </a:p>
          <a:p>
            <a:r>
              <a:rPr lang="en-US" sz="2000" dirty="0"/>
              <a:t>Rom 3:15  Their feet </a:t>
            </a:r>
            <a:r>
              <a:rPr lang="en-US" sz="2000" i="1" dirty="0"/>
              <a:t>are</a:t>
            </a:r>
            <a:r>
              <a:rPr lang="en-US" sz="2000" dirty="0"/>
              <a:t> swift to shed blood: </a:t>
            </a:r>
          </a:p>
          <a:p>
            <a:r>
              <a:rPr lang="en-US" sz="2000" dirty="0"/>
              <a:t>Rom 3:16  Destruction and misery </a:t>
            </a:r>
            <a:r>
              <a:rPr lang="en-US" sz="2000" i="1" dirty="0"/>
              <a:t>are</a:t>
            </a:r>
            <a:r>
              <a:rPr lang="en-US" sz="2000" dirty="0"/>
              <a:t> in their ways: </a:t>
            </a:r>
          </a:p>
          <a:p>
            <a:r>
              <a:rPr lang="en-US" sz="2000" dirty="0"/>
              <a:t>Rom 3:17  And the way of peace have they not known: </a:t>
            </a:r>
          </a:p>
        </p:txBody>
      </p:sp>
    </p:spTree>
    <p:extLst>
      <p:ext uri="{BB962C8B-B14F-4D97-AF65-F5344CB8AC3E}">
        <p14:creationId xmlns:p14="http://schemas.microsoft.com/office/powerpoint/2010/main" val="11020343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467600" cy="3170099"/>
          </a:xfrm>
          <a:prstGeom prst="rect">
            <a:avLst/>
          </a:prstGeom>
        </p:spPr>
        <p:txBody>
          <a:bodyPr wrap="square">
            <a:spAutoFit/>
          </a:bodyPr>
          <a:lstStyle/>
          <a:p>
            <a:r>
              <a:rPr lang="en-US" sz="2000" dirty="0"/>
              <a:t>Isa 57:17  For the iniquity of his covetousness was I wroth, and smote him: I hid me, and was wroth, and he went on </a:t>
            </a:r>
            <a:r>
              <a:rPr lang="en-US" sz="2000" dirty="0" err="1"/>
              <a:t>frowardly</a:t>
            </a:r>
            <a:r>
              <a:rPr lang="en-US" sz="2000" dirty="0"/>
              <a:t> in the way of his heart. </a:t>
            </a:r>
          </a:p>
          <a:p>
            <a:r>
              <a:rPr lang="en-US" sz="2000" dirty="0"/>
              <a:t>Isa 57:18  I have seen his ways, and will heal him: I will lead him also, and restore comforts unto him and to his mourners. </a:t>
            </a:r>
          </a:p>
          <a:p>
            <a:r>
              <a:rPr lang="en-US" sz="2000" dirty="0"/>
              <a:t>Isa 57:19  I create the fruit of the lips; Peace, peace to </a:t>
            </a:r>
            <a:r>
              <a:rPr lang="en-US" sz="2000" i="1" dirty="0"/>
              <a:t>him that is</a:t>
            </a:r>
            <a:r>
              <a:rPr lang="en-US" sz="2000" dirty="0"/>
              <a:t> far off, and to </a:t>
            </a:r>
            <a:r>
              <a:rPr lang="en-US" sz="2000" i="1" dirty="0"/>
              <a:t>him that is</a:t>
            </a:r>
            <a:r>
              <a:rPr lang="en-US" sz="2000" dirty="0"/>
              <a:t> near, </a:t>
            </a:r>
            <a:r>
              <a:rPr lang="en-US" sz="2000" dirty="0" err="1"/>
              <a:t>saith</a:t>
            </a:r>
            <a:r>
              <a:rPr lang="en-US" sz="2000" dirty="0"/>
              <a:t> the LORD; and I will heal him. </a:t>
            </a:r>
          </a:p>
          <a:p>
            <a:r>
              <a:rPr lang="en-US" sz="2000" dirty="0"/>
              <a:t>Isa 57:20  But the wicked </a:t>
            </a:r>
            <a:r>
              <a:rPr lang="en-US" sz="2000" i="1" dirty="0"/>
              <a:t>are</a:t>
            </a:r>
            <a:r>
              <a:rPr lang="en-US" sz="2000" dirty="0"/>
              <a:t> like the troubled sea, when it cannot rest, whose waters cast up mire and dirt. </a:t>
            </a:r>
          </a:p>
          <a:p>
            <a:r>
              <a:rPr lang="en-US" sz="2000" dirty="0"/>
              <a:t>Isa 57:21  </a:t>
            </a:r>
            <a:r>
              <a:rPr lang="en-US" sz="2000" i="1" dirty="0"/>
              <a:t>There is</a:t>
            </a:r>
            <a:r>
              <a:rPr lang="en-US" sz="2000" dirty="0"/>
              <a:t> no peace, </a:t>
            </a:r>
            <a:r>
              <a:rPr lang="en-US" sz="2000" dirty="0" err="1"/>
              <a:t>saith</a:t>
            </a:r>
            <a:r>
              <a:rPr lang="en-US" sz="2000" dirty="0"/>
              <a:t> my God, to the wicked. </a:t>
            </a:r>
          </a:p>
        </p:txBody>
      </p:sp>
    </p:spTree>
    <p:extLst>
      <p:ext uri="{BB962C8B-B14F-4D97-AF65-F5344CB8AC3E}">
        <p14:creationId xmlns:p14="http://schemas.microsoft.com/office/powerpoint/2010/main" val="18155986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7543800" cy="1015663"/>
          </a:xfrm>
          <a:prstGeom prst="rect">
            <a:avLst/>
          </a:prstGeom>
        </p:spPr>
        <p:txBody>
          <a:bodyPr wrap="square">
            <a:spAutoFit/>
          </a:bodyPr>
          <a:lstStyle/>
          <a:p>
            <a:r>
              <a:rPr lang="en-US" sz="2000" b="1" dirty="0"/>
              <a:t>1Co 2:9</a:t>
            </a:r>
            <a:r>
              <a:rPr lang="en-US" sz="2000" dirty="0"/>
              <a:t>  But as it is written, Eye hath not seen, nor ear heard, neither have entered into the heart of man, the things which God hath prepared for them that love him. </a:t>
            </a:r>
          </a:p>
        </p:txBody>
      </p:sp>
    </p:spTree>
    <p:extLst>
      <p:ext uri="{BB962C8B-B14F-4D97-AF65-F5344CB8AC3E}">
        <p14:creationId xmlns:p14="http://schemas.microsoft.com/office/powerpoint/2010/main" val="10178253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7696200" cy="1015663"/>
          </a:xfrm>
          <a:prstGeom prst="rect">
            <a:avLst/>
          </a:prstGeom>
        </p:spPr>
        <p:txBody>
          <a:bodyPr wrap="square">
            <a:spAutoFit/>
          </a:bodyPr>
          <a:lstStyle/>
          <a:p>
            <a:r>
              <a:rPr lang="en-US" sz="2000" dirty="0"/>
              <a:t>Joh 16:33  These things I have spoken unto you, that in me ye might have peace. In the world ye shall have tribulation: but be of good cheer; </a:t>
            </a:r>
            <a:r>
              <a:rPr lang="en-US" sz="2000" b="1" u="sng" dirty="0"/>
              <a:t>I have overcome the world. </a:t>
            </a:r>
            <a:endParaRPr lang="en-US" sz="2000" dirty="0"/>
          </a:p>
        </p:txBody>
      </p:sp>
    </p:spTree>
    <p:extLst>
      <p:ext uri="{BB962C8B-B14F-4D97-AF65-F5344CB8AC3E}">
        <p14:creationId xmlns:p14="http://schemas.microsoft.com/office/powerpoint/2010/main" val="15715474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7848600" cy="1323439"/>
          </a:xfrm>
          <a:prstGeom prst="rect">
            <a:avLst/>
          </a:prstGeom>
        </p:spPr>
        <p:txBody>
          <a:bodyPr wrap="square">
            <a:spAutoFit/>
          </a:bodyPr>
          <a:lstStyle/>
          <a:p>
            <a:r>
              <a:rPr lang="en-US" sz="2000" dirty="0"/>
              <a:t>1Jn 1:8  If we say that we have no sin, we deceive ourselves, and the truth is not in us. </a:t>
            </a:r>
          </a:p>
          <a:p>
            <a:r>
              <a:rPr lang="en-US" sz="2000" dirty="0"/>
              <a:t>1Jn 1:9  If we confess our sins, he is faithful and just </a:t>
            </a:r>
            <a:r>
              <a:rPr lang="en-US" sz="2000" b="1" u="sng" dirty="0"/>
              <a:t>to forgive</a:t>
            </a:r>
            <a:r>
              <a:rPr lang="en-US" sz="2000" dirty="0"/>
              <a:t> us </a:t>
            </a:r>
            <a:r>
              <a:rPr lang="en-US" sz="2000" i="1" dirty="0"/>
              <a:t>our</a:t>
            </a:r>
            <a:r>
              <a:rPr lang="en-US" sz="2000" dirty="0"/>
              <a:t> sins, and to cleanse us from all unrighteousness. </a:t>
            </a:r>
          </a:p>
        </p:txBody>
      </p:sp>
    </p:spTree>
    <p:extLst>
      <p:ext uri="{BB962C8B-B14F-4D97-AF65-F5344CB8AC3E}">
        <p14:creationId xmlns:p14="http://schemas.microsoft.com/office/powerpoint/2010/main" val="31355045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7924800" cy="6186309"/>
          </a:xfrm>
          <a:prstGeom prst="rect">
            <a:avLst/>
          </a:prstGeom>
        </p:spPr>
        <p:txBody>
          <a:bodyPr wrap="square">
            <a:spAutoFit/>
          </a:bodyPr>
          <a:lstStyle/>
          <a:p>
            <a:r>
              <a:rPr lang="en-US"/>
              <a:t>Mat 6:25  Therefore I say unto you, Take no thought for your life, what ye shall eat, or what ye shall drink; nor yet for your body, what ye shall put on. </a:t>
            </a:r>
            <a:r>
              <a:rPr lang="en-US" dirty="0"/>
              <a:t>Is not the life more than meat, and the body than raiment? </a:t>
            </a:r>
          </a:p>
          <a:p>
            <a:r>
              <a:rPr lang="en-US" dirty="0"/>
              <a:t>Mat 6:26  Behold the fowls of the air: for they sow not, neither do they reap, nor gather into barns; yet your heavenly Father </a:t>
            </a:r>
            <a:r>
              <a:rPr lang="en-US" dirty="0" err="1"/>
              <a:t>feedeth</a:t>
            </a:r>
            <a:r>
              <a:rPr lang="en-US" dirty="0"/>
              <a:t> them. Are ye not much better than they? </a:t>
            </a:r>
          </a:p>
          <a:p>
            <a:r>
              <a:rPr lang="en-US" dirty="0"/>
              <a:t>Mat 6:27  Which of you by taking thought can add one cubit unto his stature? </a:t>
            </a:r>
          </a:p>
          <a:p>
            <a:r>
              <a:rPr lang="en-US" dirty="0"/>
              <a:t>Mat 6:28  And why take ye thought for raiment? Consider the lilies of the field, how they grow; they toil not, neither do they spin: </a:t>
            </a:r>
          </a:p>
          <a:p>
            <a:r>
              <a:rPr lang="en-US" dirty="0"/>
              <a:t>Mat 6:29  And yet I say unto you, That even Solomon in all his glory was not arrayed like one of these. </a:t>
            </a:r>
          </a:p>
          <a:p>
            <a:r>
              <a:rPr lang="en-US" dirty="0"/>
              <a:t>Mat 6:30  Wherefore, if God so clothe the grass of the field, which to day is, and to morrow is cast into the oven, </a:t>
            </a:r>
            <a:r>
              <a:rPr lang="en-US" i="1" dirty="0"/>
              <a:t>shall he</a:t>
            </a:r>
            <a:r>
              <a:rPr lang="en-US" dirty="0"/>
              <a:t> not much more </a:t>
            </a:r>
            <a:r>
              <a:rPr lang="en-US" i="1" dirty="0"/>
              <a:t>clothe</a:t>
            </a:r>
            <a:r>
              <a:rPr lang="en-US" dirty="0"/>
              <a:t> you, O ye of little faith? </a:t>
            </a:r>
          </a:p>
          <a:p>
            <a:r>
              <a:rPr lang="en-US" dirty="0"/>
              <a:t>Mat 6:31  Therefore take no thought, saying, What shall we eat? or, What shall we drink? or, Wherewithal shall we be clothed? </a:t>
            </a:r>
          </a:p>
          <a:p>
            <a:r>
              <a:rPr lang="en-US" dirty="0"/>
              <a:t>Mat 6:32  (For after all these things do the Gentiles seek:) for your heavenly Father </a:t>
            </a:r>
            <a:r>
              <a:rPr lang="en-US" dirty="0" err="1"/>
              <a:t>knoweth</a:t>
            </a:r>
            <a:r>
              <a:rPr lang="en-US" dirty="0"/>
              <a:t> that ye have need of all these things. </a:t>
            </a:r>
          </a:p>
          <a:p>
            <a:r>
              <a:rPr lang="en-US" dirty="0"/>
              <a:t>Mat 6:33  </a:t>
            </a:r>
            <a:r>
              <a:rPr lang="en-US" b="1" u="sng" dirty="0"/>
              <a:t>But seek ye first the kingdom of God, and his righteousness</a:t>
            </a:r>
            <a:r>
              <a:rPr lang="en-US" dirty="0"/>
              <a:t>; and all these things shall be added unto you. </a:t>
            </a:r>
          </a:p>
          <a:p>
            <a:r>
              <a:rPr lang="en-US" dirty="0"/>
              <a:t>Mat 6:34  Take therefore no thought for the morrow: for the morrow shall take thought for the things of itself. Sufficient unto the day </a:t>
            </a:r>
            <a:r>
              <a:rPr lang="en-US" i="1" dirty="0"/>
              <a:t>is</a:t>
            </a:r>
            <a:r>
              <a:rPr lang="en-US" dirty="0"/>
              <a:t> the evil thereof. </a:t>
            </a:r>
          </a:p>
        </p:txBody>
      </p:sp>
    </p:spTree>
    <p:extLst>
      <p:ext uri="{BB962C8B-B14F-4D97-AF65-F5344CB8AC3E}">
        <p14:creationId xmlns:p14="http://schemas.microsoft.com/office/powerpoint/2010/main" val="3095316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bert\Pictures\abraham_isaa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122" y="304800"/>
            <a:ext cx="5715000" cy="38100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457200" y="4724400"/>
            <a:ext cx="8001000" cy="163121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000" dirty="0"/>
              <a:t>Gen 22:1  And it came to pass after these things, </a:t>
            </a:r>
            <a:r>
              <a:rPr lang="en-US" sz="2000" b="1" u="sng" dirty="0"/>
              <a:t>that God did tempt Abraham</a:t>
            </a:r>
            <a:r>
              <a:rPr lang="en-US" sz="2000" dirty="0"/>
              <a:t>, and said unto him, Abraham: and he said, Behold, </a:t>
            </a:r>
            <a:r>
              <a:rPr lang="en-US" sz="2000" i="1" dirty="0"/>
              <a:t>here</a:t>
            </a:r>
            <a:r>
              <a:rPr lang="en-US" sz="2000" dirty="0"/>
              <a:t> I </a:t>
            </a:r>
            <a:r>
              <a:rPr lang="en-US" sz="2000" i="1" dirty="0"/>
              <a:t>am.</a:t>
            </a:r>
            <a:r>
              <a:rPr lang="en-US" sz="2000" dirty="0"/>
              <a:t> </a:t>
            </a:r>
          </a:p>
          <a:p>
            <a:r>
              <a:rPr lang="en-US" sz="2000" dirty="0"/>
              <a:t>Gen 22:2  And he said, Take now thy son, thine only </a:t>
            </a:r>
            <a:r>
              <a:rPr lang="en-US" sz="2000" i="1" dirty="0"/>
              <a:t>son</a:t>
            </a:r>
            <a:r>
              <a:rPr lang="en-US" sz="2000" dirty="0"/>
              <a:t> Isaac, whom thou </a:t>
            </a:r>
            <a:r>
              <a:rPr lang="en-US" sz="2000" dirty="0" err="1"/>
              <a:t>lovest</a:t>
            </a:r>
            <a:r>
              <a:rPr lang="en-US" sz="2000" dirty="0"/>
              <a:t>, and get thee into the land of Moriah; and offer him there for a burnt offering upon one of the mountains which I will tell thee of. </a:t>
            </a:r>
          </a:p>
        </p:txBody>
      </p:sp>
    </p:spTree>
    <p:extLst>
      <p:ext uri="{BB962C8B-B14F-4D97-AF65-F5344CB8AC3E}">
        <p14:creationId xmlns:p14="http://schemas.microsoft.com/office/powerpoint/2010/main" val="13917993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7543800" cy="2862322"/>
          </a:xfrm>
          <a:prstGeom prst="rect">
            <a:avLst/>
          </a:prstGeom>
        </p:spPr>
        <p:txBody>
          <a:bodyPr wrap="square">
            <a:spAutoFit/>
          </a:bodyPr>
          <a:lstStyle/>
          <a:p>
            <a:r>
              <a:rPr lang="en-US" sz="2000" dirty="0"/>
              <a:t>Rom 5:1  Therefore being justified by faith, we have </a:t>
            </a:r>
            <a:r>
              <a:rPr lang="en-US" sz="2000" b="1" u="sng" dirty="0"/>
              <a:t>peace</a:t>
            </a:r>
            <a:r>
              <a:rPr lang="en-US" sz="2000" dirty="0"/>
              <a:t> with God </a:t>
            </a:r>
            <a:r>
              <a:rPr lang="en-US" sz="2000" b="1" u="sng" dirty="0"/>
              <a:t>through our Lord Jesus Christ</a:t>
            </a:r>
            <a:r>
              <a:rPr lang="en-US" sz="2000" dirty="0"/>
              <a:t>: </a:t>
            </a:r>
          </a:p>
          <a:p>
            <a:r>
              <a:rPr lang="en-US" sz="2000" dirty="0"/>
              <a:t>Rom 5:2  By whom also we have access by faith into this grace wherein we stand, and </a:t>
            </a:r>
            <a:r>
              <a:rPr lang="en-US" sz="2000" b="1" dirty="0"/>
              <a:t>rejoice in hope of the glory of God.</a:t>
            </a:r>
            <a:r>
              <a:rPr lang="en-US" sz="2000" dirty="0"/>
              <a:t> </a:t>
            </a:r>
          </a:p>
          <a:p>
            <a:r>
              <a:rPr lang="en-US" sz="2000" dirty="0"/>
              <a:t>Rom 5:3  And not only </a:t>
            </a:r>
            <a:r>
              <a:rPr lang="en-US" sz="2000" i="1" dirty="0"/>
              <a:t>so,</a:t>
            </a:r>
            <a:r>
              <a:rPr lang="en-US" sz="2000" dirty="0"/>
              <a:t> but we glory in tribulations also: knowing that tribulation </a:t>
            </a:r>
            <a:r>
              <a:rPr lang="en-US" sz="2000" dirty="0" err="1"/>
              <a:t>worketh</a:t>
            </a:r>
            <a:r>
              <a:rPr lang="en-US" sz="2000" dirty="0"/>
              <a:t> patience; </a:t>
            </a:r>
          </a:p>
          <a:p>
            <a:r>
              <a:rPr lang="en-US" sz="2000" dirty="0"/>
              <a:t>Rom 5:4  And patience, experience; and experience, hope: </a:t>
            </a:r>
          </a:p>
          <a:p>
            <a:r>
              <a:rPr lang="en-US" sz="2000" dirty="0"/>
              <a:t>Rom 5:5  And hope </a:t>
            </a:r>
            <a:r>
              <a:rPr lang="en-US" sz="2000" dirty="0" err="1"/>
              <a:t>maketh</a:t>
            </a:r>
            <a:r>
              <a:rPr lang="en-US" sz="2000" dirty="0"/>
              <a:t> not ashamed; because the love of God is shed abroad in our hearts by the Holy Ghost which is given unto us. </a:t>
            </a:r>
          </a:p>
        </p:txBody>
      </p:sp>
    </p:spTree>
    <p:extLst>
      <p:ext uri="{BB962C8B-B14F-4D97-AF65-F5344CB8AC3E}">
        <p14:creationId xmlns:p14="http://schemas.microsoft.com/office/powerpoint/2010/main" val="17836379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7467600" cy="830997"/>
          </a:xfrm>
          <a:prstGeom prst="rect">
            <a:avLst/>
          </a:prstGeom>
        </p:spPr>
        <p:txBody>
          <a:bodyPr wrap="square">
            <a:spAutoFit/>
          </a:bodyPr>
          <a:lstStyle/>
          <a:p>
            <a:r>
              <a:rPr lang="en-US" sz="2400" dirty="0" err="1"/>
              <a:t>Psa</a:t>
            </a:r>
            <a:r>
              <a:rPr lang="en-US" sz="2400" dirty="0"/>
              <a:t> 119:165  Great peace have they which love thy law: and nothing shall offend them. </a:t>
            </a:r>
          </a:p>
        </p:txBody>
      </p:sp>
    </p:spTree>
    <p:extLst>
      <p:ext uri="{BB962C8B-B14F-4D97-AF65-F5344CB8AC3E}">
        <p14:creationId xmlns:p14="http://schemas.microsoft.com/office/powerpoint/2010/main" val="40468502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7620000" cy="2554545"/>
          </a:xfrm>
          <a:prstGeom prst="rect">
            <a:avLst/>
          </a:prstGeom>
        </p:spPr>
        <p:txBody>
          <a:bodyPr wrap="square">
            <a:spAutoFit/>
          </a:bodyPr>
          <a:lstStyle/>
          <a:p>
            <a:r>
              <a:rPr lang="en-US" sz="2000" dirty="0"/>
              <a:t>Col 1:19  For it pleased </a:t>
            </a:r>
            <a:r>
              <a:rPr lang="en-US" sz="2000" i="1" dirty="0"/>
              <a:t>the Father</a:t>
            </a:r>
            <a:r>
              <a:rPr lang="en-US" sz="2000" dirty="0"/>
              <a:t> that in him should all </a:t>
            </a:r>
            <a:r>
              <a:rPr lang="en-US" sz="2000" dirty="0" err="1"/>
              <a:t>fulness</a:t>
            </a:r>
            <a:r>
              <a:rPr lang="en-US" sz="2000" dirty="0"/>
              <a:t> dwell; </a:t>
            </a:r>
          </a:p>
          <a:p>
            <a:r>
              <a:rPr lang="en-US" sz="2000" dirty="0"/>
              <a:t>Col 1:20  And, </a:t>
            </a:r>
            <a:r>
              <a:rPr lang="en-US" sz="2000" b="1" u="sng" dirty="0"/>
              <a:t>having made peace through the blood of his cross</a:t>
            </a:r>
            <a:r>
              <a:rPr lang="en-US" sz="2000" dirty="0"/>
              <a:t>, by him to reconcile all things unto himself; by him, </a:t>
            </a:r>
            <a:r>
              <a:rPr lang="en-US" sz="2000" i="1" dirty="0"/>
              <a:t>I say,</a:t>
            </a:r>
            <a:r>
              <a:rPr lang="en-US" sz="2000" dirty="0"/>
              <a:t> whether </a:t>
            </a:r>
            <a:r>
              <a:rPr lang="en-US" sz="2000" i="1" dirty="0"/>
              <a:t>they be</a:t>
            </a:r>
            <a:r>
              <a:rPr lang="en-US" sz="2000" dirty="0"/>
              <a:t> things in earth, or things in heaven. </a:t>
            </a:r>
          </a:p>
          <a:p>
            <a:r>
              <a:rPr lang="en-US" sz="2000" dirty="0"/>
              <a:t>Col 1:21  And you, that were sometime alienated and enemies in </a:t>
            </a:r>
            <a:r>
              <a:rPr lang="en-US" sz="2000" i="1" dirty="0"/>
              <a:t>your</a:t>
            </a:r>
            <a:r>
              <a:rPr lang="en-US" sz="2000" dirty="0"/>
              <a:t> mind by wicked works, yet now hath he reconciled </a:t>
            </a:r>
          </a:p>
          <a:p>
            <a:r>
              <a:rPr lang="en-US" sz="2000" dirty="0"/>
              <a:t>Col 1:22  In the body of his flesh through death, to present you holy and </a:t>
            </a:r>
            <a:r>
              <a:rPr lang="en-US" sz="2000" dirty="0" err="1"/>
              <a:t>unblameable</a:t>
            </a:r>
            <a:r>
              <a:rPr lang="en-US" sz="2000" dirty="0"/>
              <a:t> and </a:t>
            </a:r>
            <a:r>
              <a:rPr lang="en-US" sz="2000" dirty="0" err="1"/>
              <a:t>unreproveable</a:t>
            </a:r>
            <a:r>
              <a:rPr lang="en-US" sz="2000" dirty="0"/>
              <a:t> in his sight: </a:t>
            </a:r>
          </a:p>
        </p:txBody>
      </p:sp>
    </p:spTree>
    <p:extLst>
      <p:ext uri="{BB962C8B-B14F-4D97-AF65-F5344CB8AC3E}">
        <p14:creationId xmlns:p14="http://schemas.microsoft.com/office/powerpoint/2010/main" val="14845749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05459"/>
            <a:ext cx="7696200" cy="1631216"/>
          </a:xfrm>
          <a:prstGeom prst="rect">
            <a:avLst/>
          </a:prstGeom>
        </p:spPr>
        <p:txBody>
          <a:bodyPr wrap="square">
            <a:spAutoFit/>
          </a:bodyPr>
          <a:lstStyle/>
          <a:p>
            <a:r>
              <a:rPr lang="en-US" sz="2000" dirty="0" err="1"/>
              <a:t>Php</a:t>
            </a:r>
            <a:r>
              <a:rPr lang="en-US" sz="2000" dirty="0"/>
              <a:t> 4:6  Be careful for nothing; but in every thing by prayer and supplication with thanksgiving let your requests be made known unto God. </a:t>
            </a:r>
          </a:p>
          <a:p>
            <a:r>
              <a:rPr lang="en-US" sz="2000" dirty="0" err="1"/>
              <a:t>Php</a:t>
            </a:r>
            <a:r>
              <a:rPr lang="en-US" sz="2000" dirty="0"/>
              <a:t> 4:7  And the peace of God, which </a:t>
            </a:r>
            <a:r>
              <a:rPr lang="en-US" sz="2000" dirty="0" err="1"/>
              <a:t>passeth</a:t>
            </a:r>
            <a:r>
              <a:rPr lang="en-US" sz="2000" dirty="0"/>
              <a:t> all understanding, shall keep your hearts and minds through Christ Jesus. </a:t>
            </a:r>
          </a:p>
        </p:txBody>
      </p:sp>
    </p:spTree>
    <p:extLst>
      <p:ext uri="{BB962C8B-B14F-4D97-AF65-F5344CB8AC3E}">
        <p14:creationId xmlns:p14="http://schemas.microsoft.com/office/powerpoint/2010/main" val="3262876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7848600" cy="1323439"/>
          </a:xfrm>
          <a:prstGeom prst="rect">
            <a:avLst/>
          </a:prstGeom>
        </p:spPr>
        <p:txBody>
          <a:bodyPr wrap="square">
            <a:spAutoFit/>
          </a:bodyPr>
          <a:lstStyle/>
          <a:p>
            <a:r>
              <a:rPr lang="en-US" sz="2000" dirty="0"/>
              <a:t>Jas 5:16  </a:t>
            </a:r>
            <a:r>
              <a:rPr lang="en-US" sz="2000" b="1" u="sng" dirty="0"/>
              <a:t>Confess </a:t>
            </a:r>
            <a:r>
              <a:rPr lang="en-US" sz="2000" b="1" i="1" u="sng" dirty="0"/>
              <a:t>your</a:t>
            </a:r>
            <a:r>
              <a:rPr lang="en-US" sz="2000" b="1" u="sng" dirty="0"/>
              <a:t> faults one to another</a:t>
            </a:r>
            <a:r>
              <a:rPr lang="en-US" sz="2000" dirty="0"/>
              <a:t>, and pray one for another, that ye may be healed. The effectual fervent prayer of a righteous man </a:t>
            </a:r>
            <a:r>
              <a:rPr lang="en-US" sz="2000" dirty="0" err="1"/>
              <a:t>availeth</a:t>
            </a:r>
            <a:r>
              <a:rPr lang="en-US" sz="2000" dirty="0"/>
              <a:t> much. </a:t>
            </a:r>
          </a:p>
          <a:p>
            <a:r>
              <a:rPr lang="en-US" sz="2000" dirty="0">
                <a:effectLst>
                  <a:outerShdw blurRad="69850" dist="43180" dir="5400000" sx="0" sy="0">
                    <a:srgbClr val="000000">
                      <a:alpha val="65000"/>
                    </a:srgbClr>
                  </a:outerShdw>
                </a:effectLst>
              </a:rPr>
              <a:t> </a:t>
            </a:r>
            <a:endParaRPr lang="en-US" sz="2000" dirty="0"/>
          </a:p>
        </p:txBody>
      </p:sp>
    </p:spTree>
    <p:extLst>
      <p:ext uri="{BB962C8B-B14F-4D97-AF65-F5344CB8AC3E}">
        <p14:creationId xmlns:p14="http://schemas.microsoft.com/office/powerpoint/2010/main" val="3395509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7620000" cy="1323439"/>
          </a:xfrm>
          <a:prstGeom prst="rect">
            <a:avLst/>
          </a:prstGeom>
        </p:spPr>
        <p:txBody>
          <a:bodyPr wrap="square">
            <a:spAutoFit/>
          </a:bodyPr>
          <a:lstStyle/>
          <a:p>
            <a:r>
              <a:rPr lang="en-US" sz="2000" dirty="0"/>
              <a:t>Isa 26:3  Thou wilt keep </a:t>
            </a:r>
            <a:r>
              <a:rPr lang="en-US" sz="2000" i="1" dirty="0"/>
              <a:t>him</a:t>
            </a:r>
            <a:r>
              <a:rPr lang="en-US" sz="2000" dirty="0"/>
              <a:t> in perfect peace, </a:t>
            </a:r>
            <a:r>
              <a:rPr lang="en-US" sz="2000" i="1" dirty="0"/>
              <a:t>whose</a:t>
            </a:r>
            <a:r>
              <a:rPr lang="en-US" sz="2000" dirty="0"/>
              <a:t> mind </a:t>
            </a:r>
            <a:r>
              <a:rPr lang="en-US" sz="2000" i="1" dirty="0"/>
              <a:t>is</a:t>
            </a:r>
            <a:r>
              <a:rPr lang="en-US" sz="2000" dirty="0"/>
              <a:t> </a:t>
            </a:r>
            <a:r>
              <a:rPr lang="en-US" sz="2000" b="1" u="sng" dirty="0"/>
              <a:t>stayed</a:t>
            </a:r>
            <a:r>
              <a:rPr lang="en-US" sz="2000" dirty="0"/>
              <a:t> </a:t>
            </a:r>
            <a:r>
              <a:rPr lang="en-US" sz="2000" i="1" dirty="0"/>
              <a:t>on thee:</a:t>
            </a:r>
            <a:r>
              <a:rPr lang="en-US" sz="2000" dirty="0"/>
              <a:t> because he </a:t>
            </a:r>
            <a:r>
              <a:rPr lang="en-US" sz="2000" dirty="0" err="1"/>
              <a:t>trusteth</a:t>
            </a:r>
            <a:r>
              <a:rPr lang="en-US" sz="2000" dirty="0"/>
              <a:t> in thee. </a:t>
            </a:r>
          </a:p>
          <a:p>
            <a:r>
              <a:rPr lang="en-US" sz="2000" dirty="0"/>
              <a:t>Isa 26:4  Trust ye in the LORD for ever: for in the LORD JEHOVAH </a:t>
            </a:r>
            <a:r>
              <a:rPr lang="en-US" sz="2000" i="1" dirty="0"/>
              <a:t>is</a:t>
            </a:r>
            <a:r>
              <a:rPr lang="en-US" sz="2000" dirty="0"/>
              <a:t> everlasting strength: </a:t>
            </a:r>
          </a:p>
        </p:txBody>
      </p:sp>
    </p:spTree>
    <p:extLst>
      <p:ext uri="{BB962C8B-B14F-4D97-AF65-F5344CB8AC3E}">
        <p14:creationId xmlns:p14="http://schemas.microsoft.com/office/powerpoint/2010/main" val="1663815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7467600" cy="1938992"/>
          </a:xfrm>
          <a:prstGeom prst="rect">
            <a:avLst/>
          </a:prstGeom>
        </p:spPr>
        <p:txBody>
          <a:bodyPr wrap="square">
            <a:spAutoFit/>
          </a:bodyPr>
          <a:lstStyle/>
          <a:p>
            <a:r>
              <a:rPr lang="en-US" sz="2000" b="1" dirty="0" smtClean="0"/>
              <a:t>STAYED = H5564</a:t>
            </a:r>
            <a:r>
              <a:rPr lang="en-US" sz="2000" dirty="0" smtClean="0"/>
              <a:t>           </a:t>
            </a:r>
            <a:r>
              <a:rPr lang="en-US" sz="2000" dirty="0" err="1"/>
              <a:t>sâmak</a:t>
            </a:r>
            <a:r>
              <a:rPr lang="en-US" sz="2000" dirty="0"/>
              <a:t>  </a:t>
            </a:r>
            <a:r>
              <a:rPr lang="en-US" sz="2000" i="1" dirty="0"/>
              <a:t>saw-</a:t>
            </a:r>
            <a:r>
              <a:rPr lang="en-US" sz="2000" i="1" dirty="0" err="1"/>
              <a:t>mak</a:t>
            </a:r>
            <a:r>
              <a:rPr lang="en-US" sz="2000" i="1" dirty="0"/>
              <a:t>'</a:t>
            </a:r>
            <a:endParaRPr lang="en-US" sz="2000" dirty="0"/>
          </a:p>
          <a:p>
            <a:r>
              <a:rPr lang="en-US" sz="2000" dirty="0"/>
              <a:t>A primitive root; to </a:t>
            </a:r>
            <a:r>
              <a:rPr lang="en-US" sz="2000" i="1" dirty="0"/>
              <a:t>prop</a:t>
            </a:r>
            <a:r>
              <a:rPr lang="en-US" sz="2000" dirty="0"/>
              <a:t> (literally or figuratively); reflexively </a:t>
            </a:r>
            <a:r>
              <a:rPr lang="en-US" sz="2000" b="1" u="sng" dirty="0"/>
              <a:t>to </a:t>
            </a:r>
            <a:r>
              <a:rPr lang="en-US" sz="2000" b="1" i="1" u="sng" dirty="0"/>
              <a:t>lean</a:t>
            </a:r>
            <a:r>
              <a:rPr lang="en-US" sz="2000" b="1" u="sng" dirty="0"/>
              <a:t> upon or </a:t>
            </a:r>
            <a:r>
              <a:rPr lang="en-US" sz="2000" b="1" i="1" u="sng" dirty="0"/>
              <a:t>take</a:t>
            </a:r>
            <a:r>
              <a:rPr lang="en-US" sz="2000" b="1" u="sng" dirty="0"/>
              <a:t> </a:t>
            </a:r>
            <a:r>
              <a:rPr lang="en-US" sz="2000" b="1" i="1" u="sng" dirty="0"/>
              <a:t>hold</a:t>
            </a:r>
            <a:r>
              <a:rPr lang="en-US" sz="2000" b="1" u="sng" dirty="0"/>
              <a:t> of</a:t>
            </a:r>
            <a:r>
              <a:rPr lang="en-US" sz="2000" dirty="0"/>
              <a:t> (in a favorable or unfavorable sense): - </a:t>
            </a:r>
            <a:r>
              <a:rPr lang="en-US" sz="2000" b="1" u="sng" dirty="0"/>
              <a:t>bear up, establish</a:t>
            </a:r>
            <a:r>
              <a:rPr lang="en-US" sz="2000" dirty="0"/>
              <a:t>, (up-) hold, lay, lean</a:t>
            </a:r>
            <a:r>
              <a:rPr lang="en-US" sz="2000" b="1" u="sng" dirty="0"/>
              <a:t>,</a:t>
            </a:r>
            <a:r>
              <a:rPr lang="en-US" sz="2000" dirty="0"/>
              <a:t> lie hard, put, </a:t>
            </a:r>
            <a:r>
              <a:rPr lang="en-US" sz="2000" b="1" u="sng" dirty="0"/>
              <a:t>rest self, set self, stand fast, stay (self), sustain</a:t>
            </a:r>
            <a:r>
              <a:rPr lang="en-US" sz="2000" dirty="0"/>
              <a:t>.</a:t>
            </a:r>
          </a:p>
          <a:p>
            <a:r>
              <a:rPr lang="en-US" sz="2000" dirty="0">
                <a:effectLst>
                  <a:outerShdw blurRad="69850" dist="43180" dir="5400000" sx="0" sy="0">
                    <a:srgbClr val="000000">
                      <a:alpha val="65000"/>
                    </a:srgbClr>
                  </a:outerShdw>
                </a:effectLst>
              </a:rPr>
              <a:t> </a:t>
            </a:r>
            <a:endParaRPr lang="en-US" sz="2000" dirty="0"/>
          </a:p>
        </p:txBody>
      </p:sp>
    </p:spTree>
    <p:extLst>
      <p:ext uri="{BB962C8B-B14F-4D97-AF65-F5344CB8AC3E}">
        <p14:creationId xmlns:p14="http://schemas.microsoft.com/office/powerpoint/2010/main" val="16186328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7620000" cy="1477328"/>
          </a:xfrm>
          <a:prstGeom prst="rect">
            <a:avLst/>
          </a:prstGeom>
        </p:spPr>
        <p:txBody>
          <a:bodyPr wrap="square">
            <a:spAutoFit/>
          </a:bodyPr>
          <a:lstStyle/>
          <a:p>
            <a:r>
              <a:rPr lang="en-US" dirty="0"/>
              <a:t>Pro 1:33  But whoso </a:t>
            </a:r>
            <a:r>
              <a:rPr lang="en-US" dirty="0" err="1"/>
              <a:t>hearkeneth</a:t>
            </a:r>
            <a:r>
              <a:rPr lang="en-US" dirty="0"/>
              <a:t> unto me shall dwell safely, and shall be quiet from fear of evil. </a:t>
            </a:r>
          </a:p>
          <a:p>
            <a:r>
              <a:rPr lang="en-US" dirty="0">
                <a:effectLst>
                  <a:outerShdw blurRad="69850" dist="43180" dir="5400000" sx="0" sy="0">
                    <a:srgbClr val="000000">
                      <a:alpha val="65000"/>
                    </a:srgbClr>
                  </a:outerShdw>
                </a:effectLst>
              </a:rPr>
              <a:t> </a:t>
            </a:r>
            <a:endParaRPr lang="en-US" dirty="0"/>
          </a:p>
          <a:p>
            <a:r>
              <a:rPr lang="en-US" dirty="0" err="1"/>
              <a:t>Psa</a:t>
            </a:r>
            <a:r>
              <a:rPr lang="en-US" dirty="0"/>
              <a:t> 23:4  Yea, though I walk through the valley of the shadow of death, I will fear no evil: for thou </a:t>
            </a:r>
            <a:r>
              <a:rPr lang="en-US" i="1" dirty="0"/>
              <a:t>art</a:t>
            </a:r>
            <a:r>
              <a:rPr lang="en-US" dirty="0"/>
              <a:t> with me; thy rod and thy staff </a:t>
            </a:r>
            <a:r>
              <a:rPr lang="en-US" b="1" u="sng" dirty="0"/>
              <a:t>they comfort me</a:t>
            </a:r>
            <a:r>
              <a:rPr lang="en-US" dirty="0"/>
              <a:t>. </a:t>
            </a:r>
          </a:p>
        </p:txBody>
      </p:sp>
    </p:spTree>
    <p:extLst>
      <p:ext uri="{BB962C8B-B14F-4D97-AF65-F5344CB8AC3E}">
        <p14:creationId xmlns:p14="http://schemas.microsoft.com/office/powerpoint/2010/main" val="1987700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7391400" cy="3785652"/>
          </a:xfrm>
          <a:prstGeom prst="rect">
            <a:avLst/>
          </a:prstGeom>
        </p:spPr>
        <p:txBody>
          <a:bodyPr wrap="square">
            <a:spAutoFit/>
          </a:bodyPr>
          <a:lstStyle/>
          <a:p>
            <a:r>
              <a:rPr lang="en-US" sz="2000" dirty="0" err="1"/>
              <a:t>Psa</a:t>
            </a:r>
            <a:r>
              <a:rPr lang="en-US" sz="2000" dirty="0"/>
              <a:t> 4:4  Stand in awe, and sin not: commune with your own heart upon your bed, and be still. Selah. </a:t>
            </a:r>
          </a:p>
          <a:p>
            <a:r>
              <a:rPr lang="en-US" sz="2000" dirty="0" err="1"/>
              <a:t>Psa</a:t>
            </a:r>
            <a:r>
              <a:rPr lang="en-US" sz="2000" dirty="0"/>
              <a:t> 4:5  Offer the sacrifices of righteousness, and put your trust in the LORD. </a:t>
            </a:r>
          </a:p>
          <a:p>
            <a:r>
              <a:rPr lang="en-US" sz="2000" dirty="0" err="1"/>
              <a:t>Psa</a:t>
            </a:r>
            <a:r>
              <a:rPr lang="en-US" sz="2000" dirty="0"/>
              <a:t> 4:6  </a:t>
            </a:r>
            <a:r>
              <a:rPr lang="en-US" sz="2000" i="1" dirty="0"/>
              <a:t>There be</a:t>
            </a:r>
            <a:r>
              <a:rPr lang="en-US" sz="2000" dirty="0"/>
              <a:t> many that say, Who will shew us </a:t>
            </a:r>
            <a:r>
              <a:rPr lang="en-US" sz="2000" i="1" dirty="0"/>
              <a:t>any</a:t>
            </a:r>
            <a:r>
              <a:rPr lang="en-US" sz="2000" dirty="0"/>
              <a:t> good? LORD, lift thou up the light of thy countenance upon us. </a:t>
            </a:r>
          </a:p>
          <a:p>
            <a:r>
              <a:rPr lang="en-US" sz="2000" dirty="0" err="1"/>
              <a:t>Psa</a:t>
            </a:r>
            <a:r>
              <a:rPr lang="en-US" sz="2000" dirty="0"/>
              <a:t> 4:7  Thou hast put gladness in my heart, more than in the time </a:t>
            </a:r>
            <a:r>
              <a:rPr lang="en-US" sz="2000" i="1" dirty="0"/>
              <a:t>that</a:t>
            </a:r>
            <a:r>
              <a:rPr lang="en-US" sz="2000" dirty="0"/>
              <a:t> their corn and their wine increased. </a:t>
            </a:r>
          </a:p>
          <a:p>
            <a:r>
              <a:rPr lang="en-US" sz="2000" dirty="0" err="1"/>
              <a:t>Psa</a:t>
            </a:r>
            <a:r>
              <a:rPr lang="en-US" sz="2000" dirty="0"/>
              <a:t> 4:</a:t>
            </a:r>
            <a:r>
              <a:rPr lang="en-US" sz="2000" b="1" dirty="0"/>
              <a:t>8  I will both lay me down in peace, and sleep: for thou, LORD, only </a:t>
            </a:r>
            <a:r>
              <a:rPr lang="en-US" sz="2000" b="1" dirty="0" err="1"/>
              <a:t>makest</a:t>
            </a:r>
            <a:r>
              <a:rPr lang="en-US" sz="2000" b="1" dirty="0"/>
              <a:t> me dwell in safety. </a:t>
            </a:r>
            <a:endParaRPr lang="en-US" sz="2000" dirty="0"/>
          </a:p>
          <a:p>
            <a:r>
              <a:rPr lang="en-US" sz="2000" dirty="0" err="1"/>
              <a:t>Psa</a:t>
            </a:r>
            <a:r>
              <a:rPr lang="en-US" sz="2000" dirty="0"/>
              <a:t> 4:4  Stand in awe, and sin not: commune with your own heart upon your bed, and be still. Selah. </a:t>
            </a:r>
          </a:p>
        </p:txBody>
      </p:sp>
    </p:spTree>
    <p:extLst>
      <p:ext uri="{BB962C8B-B14F-4D97-AF65-F5344CB8AC3E}">
        <p14:creationId xmlns:p14="http://schemas.microsoft.com/office/powerpoint/2010/main" val="38418473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7391400" cy="3754874"/>
          </a:xfrm>
          <a:prstGeom prst="rect">
            <a:avLst/>
          </a:prstGeom>
        </p:spPr>
        <p:txBody>
          <a:bodyPr wrap="square">
            <a:spAutoFit/>
          </a:bodyPr>
          <a:lstStyle/>
          <a:p>
            <a:r>
              <a:rPr lang="en-US" sz="2000" dirty="0"/>
              <a:t>Jas 3:14  But if ye have bitter envying and strife in your hearts, glory not, and lie not against the truth. </a:t>
            </a:r>
          </a:p>
          <a:p>
            <a:r>
              <a:rPr lang="en-US" sz="2000" dirty="0"/>
              <a:t>Jas 3:15  This wisdom </a:t>
            </a:r>
            <a:r>
              <a:rPr lang="en-US" sz="2000" dirty="0" err="1"/>
              <a:t>descendeth</a:t>
            </a:r>
            <a:r>
              <a:rPr lang="en-US" sz="2000" dirty="0"/>
              <a:t> not from above, but </a:t>
            </a:r>
            <a:r>
              <a:rPr lang="en-US" sz="2000" i="1" dirty="0"/>
              <a:t>is</a:t>
            </a:r>
            <a:r>
              <a:rPr lang="en-US" sz="2000" dirty="0"/>
              <a:t> earthly, sensual, devilish. </a:t>
            </a:r>
          </a:p>
          <a:p>
            <a:r>
              <a:rPr lang="en-US" sz="2000" dirty="0"/>
              <a:t>Jas 3:16  For where envying and strife </a:t>
            </a:r>
            <a:r>
              <a:rPr lang="en-US" sz="2000" i="1" dirty="0"/>
              <a:t>is,</a:t>
            </a:r>
            <a:r>
              <a:rPr lang="en-US" sz="2000" dirty="0"/>
              <a:t> there </a:t>
            </a:r>
            <a:r>
              <a:rPr lang="en-US" sz="2000" i="1" dirty="0"/>
              <a:t>is</a:t>
            </a:r>
            <a:r>
              <a:rPr lang="en-US" sz="2000" dirty="0"/>
              <a:t> confusion and every evil work. </a:t>
            </a:r>
          </a:p>
          <a:p>
            <a:r>
              <a:rPr lang="en-US" sz="2000" dirty="0"/>
              <a:t>Jas 3:17  But the wisdom that is from above is first pure, then peaceable, gentle, </a:t>
            </a:r>
            <a:r>
              <a:rPr lang="en-US" sz="2000" i="1" dirty="0"/>
              <a:t>and</a:t>
            </a:r>
            <a:r>
              <a:rPr lang="en-US" sz="2000" dirty="0"/>
              <a:t> easy to be </a:t>
            </a:r>
            <a:r>
              <a:rPr lang="en-US" sz="2000" dirty="0" err="1"/>
              <a:t>intreated</a:t>
            </a:r>
            <a:r>
              <a:rPr lang="en-US" sz="2000" dirty="0"/>
              <a:t>, full of mercy and good fruits, without partiality, and without hypocrisy. </a:t>
            </a:r>
          </a:p>
          <a:p>
            <a:r>
              <a:rPr lang="en-US" sz="2000" dirty="0"/>
              <a:t>Jas 3:18  And the fruit of righteousness is sown in peace of them that make peace. </a:t>
            </a:r>
          </a:p>
          <a:p>
            <a:r>
              <a:rPr lang="en-US" sz="2000" dirty="0">
                <a:effectLst>
                  <a:outerShdw blurRad="69850" dist="43180" dir="5400000" sx="0" sy="0">
                    <a:srgbClr val="000000">
                      <a:alpha val="65000"/>
                    </a:srgbClr>
                  </a:outerShdw>
                </a:effectLst>
              </a:rPr>
              <a:t> </a:t>
            </a:r>
            <a:endParaRPr lang="en-US" sz="2000" dirty="0"/>
          </a:p>
        </p:txBody>
      </p:sp>
    </p:spTree>
    <p:extLst>
      <p:ext uri="{BB962C8B-B14F-4D97-AF65-F5344CB8AC3E}">
        <p14:creationId xmlns:p14="http://schemas.microsoft.com/office/powerpoint/2010/main" val="3822439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153400" cy="1200329"/>
          </a:xfrm>
          <a:prstGeom prst="rect">
            <a:avLst/>
          </a:prstGeom>
        </p:spPr>
        <p:txBody>
          <a:bodyPr wrap="square">
            <a:spAutoFit/>
          </a:bodyPr>
          <a:lstStyle/>
          <a:p>
            <a:r>
              <a:rPr lang="en-US" sz="2400" dirty="0"/>
              <a:t>Jas 1:13  Let no man say when he is tempted, I am tempted of God: for God cannot be tempted with evil, </a:t>
            </a:r>
            <a:r>
              <a:rPr lang="en-US" sz="2400" b="1" u="sng" dirty="0"/>
              <a:t>neither </a:t>
            </a:r>
            <a:r>
              <a:rPr lang="en-US" sz="2400" b="1" u="sng" dirty="0" err="1"/>
              <a:t>tempteth</a:t>
            </a:r>
            <a:r>
              <a:rPr lang="en-US" sz="2400" b="1" u="sng" dirty="0"/>
              <a:t> he any man</a:t>
            </a:r>
            <a:r>
              <a:rPr lang="en-US" sz="2400" dirty="0"/>
              <a:t>: </a:t>
            </a:r>
          </a:p>
        </p:txBody>
      </p:sp>
    </p:spTree>
    <p:extLst>
      <p:ext uri="{BB962C8B-B14F-4D97-AF65-F5344CB8AC3E}">
        <p14:creationId xmlns:p14="http://schemas.microsoft.com/office/powerpoint/2010/main" val="204471252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620000" cy="1015663"/>
          </a:xfrm>
          <a:prstGeom prst="rect">
            <a:avLst/>
          </a:prstGeom>
        </p:spPr>
        <p:txBody>
          <a:bodyPr wrap="square">
            <a:spAutoFit/>
          </a:bodyPr>
          <a:lstStyle/>
          <a:p>
            <a:r>
              <a:rPr lang="en-US" sz="2000" dirty="0"/>
              <a:t>Tit 3:3  For we ourselves also were sometimes foolish, disobedient, deceived, serving divers lusts and pleasures, living in malice and envy, hateful, </a:t>
            </a:r>
            <a:r>
              <a:rPr lang="en-US" sz="2000" i="1" dirty="0"/>
              <a:t>and</a:t>
            </a:r>
            <a:r>
              <a:rPr lang="en-US" sz="2000" dirty="0"/>
              <a:t> hating one another. </a:t>
            </a:r>
          </a:p>
        </p:txBody>
      </p:sp>
    </p:spTree>
    <p:extLst>
      <p:ext uri="{BB962C8B-B14F-4D97-AF65-F5344CB8AC3E}">
        <p14:creationId xmlns:p14="http://schemas.microsoft.com/office/powerpoint/2010/main" val="14791705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7772400" cy="5909310"/>
          </a:xfrm>
          <a:prstGeom prst="rect">
            <a:avLst/>
          </a:prstGeom>
        </p:spPr>
        <p:txBody>
          <a:bodyPr wrap="square">
            <a:spAutoFit/>
          </a:bodyPr>
          <a:lstStyle/>
          <a:p>
            <a:r>
              <a:rPr lang="en-US"/>
              <a:t>1Co 15:49  And as we have borne the image of the earthy, we shall also bear the image of the heavenly. </a:t>
            </a:r>
          </a:p>
          <a:p>
            <a:r>
              <a:rPr lang="en-US" dirty="0"/>
              <a:t>1Co 15:50  Now this I say, brethren, that flesh and blood cannot inherit the kingdom of God; neither doth corruption inherit incorruption. </a:t>
            </a:r>
          </a:p>
          <a:p>
            <a:r>
              <a:rPr lang="en-US" b="1" dirty="0"/>
              <a:t>1Co 15:51</a:t>
            </a:r>
            <a:r>
              <a:rPr lang="en-US" dirty="0"/>
              <a:t>  Behold, I shew you a mystery; We shall not all sleep, but we shall all be changed, </a:t>
            </a:r>
          </a:p>
          <a:p>
            <a:r>
              <a:rPr lang="en-US" dirty="0"/>
              <a:t>1Co 15:52  In a moment, in the twinkling of an eye, at the last trump: for the trumpet shall sound, and the dead shall be raised incorruptible, and we shall be changed. </a:t>
            </a:r>
          </a:p>
          <a:p>
            <a:r>
              <a:rPr lang="en-US" dirty="0"/>
              <a:t>1Co 15:53  For this corruptible must put on incorruption, and this mortal </a:t>
            </a:r>
            <a:r>
              <a:rPr lang="en-US" i="1" dirty="0"/>
              <a:t>must</a:t>
            </a:r>
            <a:r>
              <a:rPr lang="en-US" dirty="0"/>
              <a:t> put on immortality. </a:t>
            </a:r>
          </a:p>
          <a:p>
            <a:r>
              <a:rPr lang="en-US" dirty="0"/>
              <a:t>1Co 15:54  So when this corruptible shall have put on incorruption, and this mortal shall have put on immortality, then shall be brought to pass the saying that is written, Death is swallowed up in victory. </a:t>
            </a:r>
          </a:p>
          <a:p>
            <a:r>
              <a:rPr lang="en-US" dirty="0"/>
              <a:t>1Co 15:55  O death, where </a:t>
            </a:r>
            <a:r>
              <a:rPr lang="en-US" i="1" dirty="0"/>
              <a:t>is</a:t>
            </a:r>
            <a:r>
              <a:rPr lang="en-US" dirty="0"/>
              <a:t> thy sting? O grave, where </a:t>
            </a:r>
            <a:r>
              <a:rPr lang="en-US" i="1" dirty="0"/>
              <a:t>is</a:t>
            </a:r>
            <a:r>
              <a:rPr lang="en-US" dirty="0"/>
              <a:t> thy victory? </a:t>
            </a:r>
          </a:p>
          <a:p>
            <a:r>
              <a:rPr lang="en-US" dirty="0"/>
              <a:t>1Co 15:56  The sting of death </a:t>
            </a:r>
            <a:r>
              <a:rPr lang="en-US" i="1" dirty="0"/>
              <a:t>is</a:t>
            </a:r>
            <a:r>
              <a:rPr lang="en-US" dirty="0"/>
              <a:t> sin; and the strength of sin </a:t>
            </a:r>
            <a:r>
              <a:rPr lang="en-US" i="1" dirty="0"/>
              <a:t>is</a:t>
            </a:r>
            <a:r>
              <a:rPr lang="en-US" dirty="0"/>
              <a:t> the law. </a:t>
            </a:r>
          </a:p>
          <a:p>
            <a:r>
              <a:rPr lang="en-US" dirty="0"/>
              <a:t>1Co 15:57  But thanks </a:t>
            </a:r>
            <a:r>
              <a:rPr lang="en-US" i="1" dirty="0"/>
              <a:t>be</a:t>
            </a:r>
            <a:r>
              <a:rPr lang="en-US" dirty="0"/>
              <a:t> to God, which giveth us the victory through our Lord Jesus Christ. </a:t>
            </a:r>
          </a:p>
          <a:p>
            <a:r>
              <a:rPr lang="en-US" dirty="0"/>
              <a:t>1Co 15:58  Therefore, my beloved brethren, be ye </a:t>
            </a:r>
            <a:r>
              <a:rPr lang="en-US" dirty="0" err="1"/>
              <a:t>stedfast</a:t>
            </a:r>
            <a:r>
              <a:rPr lang="en-US" dirty="0"/>
              <a:t>, </a:t>
            </a:r>
            <a:r>
              <a:rPr lang="en-US" dirty="0" err="1"/>
              <a:t>unmoveable</a:t>
            </a:r>
            <a:r>
              <a:rPr lang="en-US" dirty="0"/>
              <a:t>, always abounding in the work of the Lord, forasmuch as ye know that your </a:t>
            </a:r>
            <a:r>
              <a:rPr lang="en-US" dirty="0" err="1"/>
              <a:t>labour</a:t>
            </a:r>
            <a:r>
              <a:rPr lang="en-US" dirty="0"/>
              <a:t> is not in vain in the Lord. </a:t>
            </a:r>
          </a:p>
        </p:txBody>
      </p:sp>
    </p:spTree>
    <p:extLst>
      <p:ext uri="{BB962C8B-B14F-4D97-AF65-F5344CB8AC3E}">
        <p14:creationId xmlns:p14="http://schemas.microsoft.com/office/powerpoint/2010/main" val="17284750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765" y="447261"/>
            <a:ext cx="6668188" cy="449579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5" name="Rectangle 4"/>
          <p:cNvSpPr/>
          <p:nvPr/>
        </p:nvSpPr>
        <p:spPr>
          <a:xfrm>
            <a:off x="358419" y="5410200"/>
            <a:ext cx="7660880" cy="830997"/>
          </a:xfrm>
          <a:prstGeom prst="rect">
            <a:avLst/>
          </a:prstGeom>
        </p:spPr>
        <p:txBody>
          <a:bodyPr wrap="none">
            <a:spAutoFit/>
          </a:bodyPr>
          <a:lstStyle/>
          <a:p>
            <a:r>
              <a:rPr lang="en-US" sz="4800" b="1" u="sng" dirty="0" smtClean="0">
                <a:ln w="12700">
                  <a:solidFill>
                    <a:schemeClr val="tx1"/>
                  </a:solidFill>
                  <a:prstDash val="solid"/>
                </a:ln>
                <a:solidFill>
                  <a:srgbClr val="0070C0"/>
                </a:solidFill>
                <a:effectLst>
                  <a:outerShdw blurRad="41275" dist="20320" dir="1800000" algn="tl" rotWithShape="0">
                    <a:srgbClr val="000000">
                      <a:alpha val="40000"/>
                    </a:srgbClr>
                  </a:outerShdw>
                </a:effectLst>
              </a:rPr>
              <a:t>FULL CIRCLE TO LIFE ETERNAL</a:t>
            </a:r>
            <a:endParaRPr lang="en-US" sz="4800" b="1" dirty="0">
              <a:ln w="12700">
                <a:solidFill>
                  <a:schemeClr val="tx1"/>
                </a:solidFill>
                <a:prstDash val="solid"/>
              </a:ln>
              <a:solidFill>
                <a:srgbClr val="0070C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66069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1938992"/>
          </a:xfrm>
          <a:prstGeom prst="rect">
            <a:avLst/>
          </a:prstGeom>
        </p:spPr>
        <p:txBody>
          <a:bodyPr wrap="square">
            <a:spAutoFit/>
          </a:bodyPr>
          <a:lstStyle/>
          <a:p>
            <a:r>
              <a:rPr lang="en-US" sz="2400" b="1" dirty="0"/>
              <a:t>H5254</a:t>
            </a:r>
            <a:r>
              <a:rPr lang="en-US" sz="2400" dirty="0"/>
              <a:t>    </a:t>
            </a:r>
            <a:r>
              <a:rPr lang="en-US" sz="2400" dirty="0" err="1"/>
              <a:t>nâsâh</a:t>
            </a:r>
            <a:r>
              <a:rPr lang="en-US" sz="2400" dirty="0"/>
              <a:t>    </a:t>
            </a:r>
            <a:r>
              <a:rPr lang="en-US" sz="2400" i="1" dirty="0" err="1"/>
              <a:t>naw</a:t>
            </a:r>
            <a:r>
              <a:rPr lang="en-US" sz="2400" i="1" dirty="0"/>
              <a:t>-saw'</a:t>
            </a:r>
            <a:endParaRPr lang="en-US" sz="2400" dirty="0"/>
          </a:p>
          <a:p>
            <a:r>
              <a:rPr lang="en-US" sz="2400" dirty="0"/>
              <a:t>A primitive root; to </a:t>
            </a:r>
            <a:r>
              <a:rPr lang="en-US" sz="2400" i="1" dirty="0"/>
              <a:t>test</a:t>
            </a:r>
            <a:r>
              <a:rPr lang="en-US" sz="2400" dirty="0"/>
              <a:t>; by implication to </a:t>
            </a:r>
            <a:r>
              <a:rPr lang="en-US" sz="2400" i="1" dirty="0"/>
              <a:t>attempt: - </a:t>
            </a:r>
            <a:r>
              <a:rPr lang="en-US" sz="2400" dirty="0"/>
              <a:t>adventure, assay, prove, tempt, try.</a:t>
            </a:r>
          </a:p>
          <a:p>
            <a:r>
              <a:rPr lang="en-US" sz="2400" dirty="0"/>
              <a:t>The </a:t>
            </a:r>
            <a:r>
              <a:rPr lang="en-US" sz="2400" dirty="0" err="1"/>
              <a:t>greek</a:t>
            </a:r>
            <a:r>
              <a:rPr lang="en-US" sz="2400" dirty="0"/>
              <a:t> Hebrew study bible runs it as ............</a:t>
            </a:r>
          </a:p>
          <a:p>
            <a:r>
              <a:rPr lang="en-US" sz="2400" b="1" u="sng" dirty="0"/>
              <a:t>To test, try, or prove. To put to the proof</a:t>
            </a:r>
            <a:r>
              <a:rPr lang="en-US" sz="2400" dirty="0"/>
              <a:t>.</a:t>
            </a:r>
          </a:p>
        </p:txBody>
      </p:sp>
    </p:spTree>
    <p:extLst>
      <p:ext uri="{BB962C8B-B14F-4D97-AF65-F5344CB8AC3E}">
        <p14:creationId xmlns:p14="http://schemas.microsoft.com/office/powerpoint/2010/main" val="3180087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36098"/>
            <a:ext cx="8153400" cy="1569660"/>
          </a:xfrm>
          <a:prstGeom prst="rect">
            <a:avLst/>
          </a:prstGeom>
        </p:spPr>
        <p:txBody>
          <a:bodyPr wrap="square">
            <a:spAutoFit/>
          </a:bodyPr>
          <a:lstStyle/>
          <a:p>
            <a:r>
              <a:rPr lang="en-US" sz="2400" dirty="0"/>
              <a:t>2Ch 32:31  Howbeit in </a:t>
            </a:r>
            <a:r>
              <a:rPr lang="en-US" sz="2400" i="1" dirty="0"/>
              <a:t>the business of</a:t>
            </a:r>
            <a:r>
              <a:rPr lang="en-US" sz="2400" dirty="0"/>
              <a:t> the ambassadors of the princes of Babylon, who sent unto him to enquire of the wonder that was </a:t>
            </a:r>
            <a:r>
              <a:rPr lang="en-US" sz="2400" i="1" dirty="0"/>
              <a:t>done</a:t>
            </a:r>
            <a:r>
              <a:rPr lang="en-US" sz="2400" dirty="0"/>
              <a:t> in the land, God left him, </a:t>
            </a:r>
            <a:r>
              <a:rPr lang="en-US" sz="2400" b="1" u="sng" dirty="0"/>
              <a:t>to try him, that he might know all </a:t>
            </a:r>
            <a:r>
              <a:rPr lang="en-US" sz="2400" b="1" i="1" u="sng" dirty="0"/>
              <a:t>that was</a:t>
            </a:r>
            <a:r>
              <a:rPr lang="en-US" sz="2400" b="1" u="sng" dirty="0"/>
              <a:t> in his heart</a:t>
            </a:r>
            <a:r>
              <a:rPr lang="en-US" sz="2400" dirty="0"/>
              <a:t>. </a:t>
            </a:r>
          </a:p>
        </p:txBody>
      </p:sp>
    </p:spTree>
    <p:extLst>
      <p:ext uri="{BB962C8B-B14F-4D97-AF65-F5344CB8AC3E}">
        <p14:creationId xmlns:p14="http://schemas.microsoft.com/office/powerpoint/2010/main" val="1867820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7848600" cy="4401205"/>
          </a:xfrm>
          <a:prstGeom prst="rect">
            <a:avLst/>
          </a:prstGeom>
        </p:spPr>
        <p:txBody>
          <a:bodyPr wrap="square">
            <a:spAutoFit/>
          </a:bodyPr>
          <a:lstStyle/>
          <a:p>
            <a:r>
              <a:rPr lang="en-US" sz="2000" dirty="0" err="1"/>
              <a:t>Exo</a:t>
            </a:r>
            <a:r>
              <a:rPr lang="en-US" sz="2000" dirty="0"/>
              <a:t> 16:4  Then said the LORD unto Moses, Behold, I will rain bread from heaven for you; and the people shall go out and gather a certain rate every day</a:t>
            </a:r>
            <a:r>
              <a:rPr lang="en-US" sz="2000" b="1" u="sng" dirty="0"/>
              <a:t>, that I may </a:t>
            </a:r>
            <a:r>
              <a:rPr lang="en-US" sz="2000" b="1" u="sng" dirty="0">
                <a:solidFill>
                  <a:srgbClr val="FF0000"/>
                </a:solidFill>
              </a:rPr>
              <a:t>prove</a:t>
            </a:r>
            <a:r>
              <a:rPr lang="en-US" sz="2000" b="1" u="sng" dirty="0"/>
              <a:t> them, whether they will walk in my law, or no. </a:t>
            </a:r>
            <a:endParaRPr lang="en-US" sz="2000" dirty="0"/>
          </a:p>
          <a:p>
            <a:r>
              <a:rPr lang="en-US" sz="2000" dirty="0"/>
              <a:t> </a:t>
            </a:r>
          </a:p>
          <a:p>
            <a:r>
              <a:rPr lang="en-US" sz="2000" dirty="0" err="1"/>
              <a:t>Deu</a:t>
            </a:r>
            <a:r>
              <a:rPr lang="en-US" sz="2000" dirty="0"/>
              <a:t> 8:2  And thou shalt remember all the way which the LORD thy God led thee these forty years in the wilderness, to humble thee, </a:t>
            </a:r>
            <a:r>
              <a:rPr lang="en-US" sz="2000" b="1" i="1" u="sng" dirty="0"/>
              <a:t>and</a:t>
            </a:r>
            <a:r>
              <a:rPr lang="en-US" sz="2000" b="1" u="sng" dirty="0"/>
              <a:t> to </a:t>
            </a:r>
            <a:r>
              <a:rPr lang="en-US" sz="2000" b="1" u="sng" dirty="0">
                <a:solidFill>
                  <a:srgbClr val="FF0000"/>
                </a:solidFill>
              </a:rPr>
              <a:t>prove </a:t>
            </a:r>
            <a:r>
              <a:rPr lang="en-US" sz="2000" b="1" u="sng" dirty="0"/>
              <a:t>thee, to know what </a:t>
            </a:r>
            <a:r>
              <a:rPr lang="en-US" sz="2000" b="1" i="1" u="sng" dirty="0"/>
              <a:t>was</a:t>
            </a:r>
            <a:r>
              <a:rPr lang="en-US" sz="2000" b="1" u="sng" dirty="0"/>
              <a:t> in thine heart</a:t>
            </a:r>
            <a:r>
              <a:rPr lang="en-US" sz="2000" dirty="0"/>
              <a:t>, whether thou </a:t>
            </a:r>
            <a:r>
              <a:rPr lang="en-US" sz="2000" dirty="0" err="1"/>
              <a:t>wouldest</a:t>
            </a:r>
            <a:r>
              <a:rPr lang="en-US" sz="2000" dirty="0"/>
              <a:t> keep his commandments, or no. </a:t>
            </a:r>
          </a:p>
          <a:p>
            <a:r>
              <a:rPr lang="en-US" sz="2000" dirty="0"/>
              <a:t> </a:t>
            </a:r>
          </a:p>
          <a:p>
            <a:r>
              <a:rPr lang="en-US" sz="2000" dirty="0" err="1"/>
              <a:t>Jdg</a:t>
            </a:r>
            <a:r>
              <a:rPr lang="en-US" sz="2000" dirty="0"/>
              <a:t> 2:22  That through them I may </a:t>
            </a:r>
            <a:r>
              <a:rPr lang="en-US" sz="2000" b="1" dirty="0">
                <a:solidFill>
                  <a:srgbClr val="FF0000"/>
                </a:solidFill>
              </a:rPr>
              <a:t>prove</a:t>
            </a:r>
            <a:r>
              <a:rPr lang="en-US" sz="2000" dirty="0">
                <a:solidFill>
                  <a:srgbClr val="FF0000"/>
                </a:solidFill>
              </a:rPr>
              <a:t> </a:t>
            </a:r>
            <a:r>
              <a:rPr lang="en-US" sz="2000" dirty="0"/>
              <a:t>Israel, </a:t>
            </a:r>
            <a:r>
              <a:rPr lang="en-US" sz="2000" b="1" u="sng" dirty="0"/>
              <a:t>whether they will keep the way of the LORD to walk therein</a:t>
            </a:r>
            <a:r>
              <a:rPr lang="en-US" sz="2000" dirty="0"/>
              <a:t>, as their fathers did keep </a:t>
            </a:r>
            <a:r>
              <a:rPr lang="en-US" sz="2000" i="1" dirty="0"/>
              <a:t>it,</a:t>
            </a:r>
            <a:r>
              <a:rPr lang="en-US" sz="2000" dirty="0"/>
              <a:t> or not. </a:t>
            </a:r>
          </a:p>
          <a:p>
            <a:r>
              <a:rPr lang="en-US" sz="2000" dirty="0"/>
              <a:t> </a:t>
            </a:r>
          </a:p>
          <a:p>
            <a:r>
              <a:rPr lang="en-US" sz="2000" b="1" dirty="0" smtClean="0">
                <a:solidFill>
                  <a:srgbClr val="FF0000"/>
                </a:solidFill>
              </a:rPr>
              <a:t>PROVE = H5254</a:t>
            </a:r>
            <a:r>
              <a:rPr lang="en-US" sz="2000" dirty="0" smtClean="0">
                <a:solidFill>
                  <a:srgbClr val="FF0000"/>
                </a:solidFill>
              </a:rPr>
              <a:t>    </a:t>
            </a:r>
            <a:r>
              <a:rPr lang="en-US" sz="2000" dirty="0" err="1">
                <a:solidFill>
                  <a:srgbClr val="FF0000"/>
                </a:solidFill>
              </a:rPr>
              <a:t>nâsâh</a:t>
            </a:r>
            <a:r>
              <a:rPr lang="en-US" sz="2000" dirty="0">
                <a:solidFill>
                  <a:srgbClr val="FF0000"/>
                </a:solidFill>
              </a:rPr>
              <a:t>    </a:t>
            </a:r>
            <a:r>
              <a:rPr lang="en-US" sz="2000" i="1" dirty="0" err="1">
                <a:solidFill>
                  <a:srgbClr val="FF0000"/>
                </a:solidFill>
              </a:rPr>
              <a:t>naw</a:t>
            </a:r>
            <a:r>
              <a:rPr lang="en-US" sz="2000" i="1" dirty="0">
                <a:solidFill>
                  <a:srgbClr val="FF0000"/>
                </a:solidFill>
              </a:rPr>
              <a:t>-saw'</a:t>
            </a:r>
            <a:endParaRPr lang="en-US" sz="2000" dirty="0">
              <a:solidFill>
                <a:srgbClr val="FF0000"/>
              </a:solidFill>
            </a:endParaRPr>
          </a:p>
        </p:txBody>
      </p:sp>
    </p:spTree>
    <p:extLst>
      <p:ext uri="{BB962C8B-B14F-4D97-AF65-F5344CB8AC3E}">
        <p14:creationId xmlns:p14="http://schemas.microsoft.com/office/powerpoint/2010/main" val="3517885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89679"/>
            <a:ext cx="8077200" cy="2554545"/>
          </a:xfrm>
          <a:prstGeom prst="rect">
            <a:avLst/>
          </a:prstGeom>
        </p:spPr>
        <p:txBody>
          <a:bodyPr wrap="square">
            <a:spAutoFit/>
          </a:bodyPr>
          <a:lstStyle/>
          <a:p>
            <a:r>
              <a:rPr lang="en-US" sz="2000" dirty="0" err="1"/>
              <a:t>Exo</a:t>
            </a:r>
            <a:r>
              <a:rPr lang="en-US" sz="2000" dirty="0"/>
              <a:t> 15:23  And when they came to Marah, they could not drink of the waters of Marah, for they </a:t>
            </a:r>
            <a:r>
              <a:rPr lang="en-US" sz="2000" i="1" dirty="0"/>
              <a:t>were</a:t>
            </a:r>
            <a:r>
              <a:rPr lang="en-US" sz="2000" dirty="0"/>
              <a:t> bitter: therefore the name of it was called Marah. </a:t>
            </a:r>
          </a:p>
          <a:p>
            <a:r>
              <a:rPr lang="en-US" sz="2000" dirty="0" err="1"/>
              <a:t>Exo</a:t>
            </a:r>
            <a:r>
              <a:rPr lang="en-US" sz="2000" dirty="0"/>
              <a:t> 15:24  And the people murmured against Moses, saying, What shall we drink? </a:t>
            </a:r>
          </a:p>
          <a:p>
            <a:r>
              <a:rPr lang="en-US" sz="2000" dirty="0" err="1"/>
              <a:t>Exo</a:t>
            </a:r>
            <a:r>
              <a:rPr lang="en-US" sz="2000" dirty="0"/>
              <a:t> 15:25  And he cried unto the LORD; and the LORD shewed him a tree, </a:t>
            </a:r>
            <a:r>
              <a:rPr lang="en-US" sz="2000" i="1" dirty="0"/>
              <a:t>which</a:t>
            </a:r>
            <a:r>
              <a:rPr lang="en-US" sz="2000" dirty="0"/>
              <a:t> when he had cast into the waters, the waters were made sweet: there he made for them a statute and an ordinance, </a:t>
            </a:r>
            <a:r>
              <a:rPr lang="en-US" sz="2000" b="1" u="sng" dirty="0"/>
              <a:t>and there he proved them,</a:t>
            </a:r>
            <a:r>
              <a:rPr lang="en-US" sz="2000" dirty="0"/>
              <a:t> </a:t>
            </a:r>
          </a:p>
        </p:txBody>
      </p:sp>
    </p:spTree>
    <p:extLst>
      <p:ext uri="{BB962C8B-B14F-4D97-AF65-F5344CB8AC3E}">
        <p14:creationId xmlns:p14="http://schemas.microsoft.com/office/powerpoint/2010/main" val="24777852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209</TotalTime>
  <Words>3555</Words>
  <Application>Microsoft Office PowerPoint</Application>
  <PresentationFormat>On-screen Show (4:3)</PresentationFormat>
  <Paragraphs>178</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dc:creator>
  <cp:lastModifiedBy>robert</cp:lastModifiedBy>
  <cp:revision>17</cp:revision>
  <dcterms:created xsi:type="dcterms:W3CDTF">2015-06-12T04:43:52Z</dcterms:created>
  <dcterms:modified xsi:type="dcterms:W3CDTF">2015-06-19T21:00:39Z</dcterms:modified>
</cp:coreProperties>
</file>