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2" r:id="rId14"/>
    <p:sldId id="270" r:id="rId15"/>
    <p:sldId id="271" r:id="rId16"/>
    <p:sldId id="273" r:id="rId17"/>
    <p:sldId id="274" r:id="rId18"/>
    <p:sldId id="275" r:id="rId19"/>
    <p:sldId id="276" r:id="rId20"/>
    <p:sldId id="277" r:id="rId21"/>
    <p:sldId id="279" r:id="rId22"/>
    <p:sldId id="280" r:id="rId23"/>
    <p:sldId id="281" r:id="rId24"/>
    <p:sldId id="282" r:id="rId25"/>
    <p:sldId id="283" r:id="rId26"/>
    <p:sldId id="288" r:id="rId27"/>
    <p:sldId id="285" r:id="rId28"/>
    <p:sldId id="286" r:id="rId29"/>
    <p:sldId id="287" r:id="rId30"/>
    <p:sldId id="289" r:id="rId31"/>
    <p:sldId id="290" r:id="rId32"/>
    <p:sldId id="291" r:id="rId33"/>
    <p:sldId id="292" r:id="rId34"/>
    <p:sldId id="293" r:id="rId35"/>
    <p:sldId id="294" r:id="rId36"/>
    <p:sldId id="295" r:id="rId37"/>
    <p:sldId id="296" r:id="rId38"/>
    <p:sldId id="297" r:id="rId39"/>
    <p:sldId id="298" r:id="rId40"/>
    <p:sldId id="299" r:id="rId41"/>
    <p:sldId id="302" r:id="rId42"/>
    <p:sldId id="303" r:id="rId43"/>
    <p:sldId id="304" r:id="rId44"/>
    <p:sldId id="305" r:id="rId45"/>
    <p:sldId id="30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589" autoAdjust="0"/>
  </p:normalViewPr>
  <p:slideViewPr>
    <p:cSldViewPr>
      <p:cViewPr varScale="1">
        <p:scale>
          <a:sx n="73" d="100"/>
          <a:sy n="73" d="100"/>
        </p:scale>
        <p:origin x="-6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D6A0CA-4C03-49A2-B89A-D1A53C393CB3}"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6A0CA-4C03-49A2-B89A-D1A53C393CB3}"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6A0CA-4C03-49A2-B89A-D1A53C393CB3}"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6A0CA-4C03-49A2-B89A-D1A53C393CB3}"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6A0CA-4C03-49A2-B89A-D1A53C393CB3}"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D6A0CA-4C03-49A2-B89A-D1A53C393CB3}"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6A0CA-4C03-49A2-B89A-D1A53C393CB3}"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6A0CA-4C03-49A2-B89A-D1A53C393CB3}"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6A0CA-4C03-49A2-B89A-D1A53C393CB3}"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FA198-BE75-45A3-99D0-7FC2494405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6A0CA-4C03-49A2-B89A-D1A53C393CB3}"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A198-BE75-45A3-99D0-7FC2494405B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4D6A0CA-4C03-49A2-B89A-D1A53C393CB3}" type="datetimeFigureOut">
              <a:rPr lang="en-US" smtClean="0"/>
              <a:t>6/14/2015</a:t>
            </a:fld>
            <a:endParaRPr lang="en-US"/>
          </a:p>
        </p:txBody>
      </p:sp>
      <p:sp>
        <p:nvSpPr>
          <p:cNvPr id="9" name="Slide Number Placeholder 8"/>
          <p:cNvSpPr>
            <a:spLocks noGrp="1"/>
          </p:cNvSpPr>
          <p:nvPr>
            <p:ph type="sldNum" sz="quarter" idx="11"/>
          </p:nvPr>
        </p:nvSpPr>
        <p:spPr/>
        <p:txBody>
          <a:bodyPr/>
          <a:lstStyle/>
          <a:p>
            <a:fld id="{48FFA198-BE75-45A3-99D0-7FC2494405B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8FFA198-BE75-45A3-99D0-7FC2494405B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D6A0CA-4C03-49A2-B89A-D1A53C393CB3}" type="datetimeFigureOut">
              <a:rPr lang="en-US" smtClean="0"/>
              <a:t>6/14/2015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uact=8&amp;ved=0CAcQjRxqFQoTCKqDgcCRicYCFYp3rQod088CEQ&amp;url=http://www.lighthousechristiancounseling.org/Compass&amp;ei=qUd6VeqKN4rvtQXTn4uIAQ&amp;bvm=bv.95515949,d.b2w&amp;psig=AFQjCNH6n_hV91iwkT3Zc90OtpeLuslDfQ&amp;ust=1434163410005090"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uact=8&amp;ved=0CAcQjRxqFQoTCKCvhuaxicYCFQIMrAod0MAAoQ&amp;url=http://www.upi.com/Odd_News/2015/05/06/Nebraska-woman-suing-all-homosexuals-on-behalf-of-God/3671430928508/&amp;ei=h2l6VeDPJYKYsAXQgYOICg&amp;bvm=bv.95515949,d.aWw&amp;psig=AFQjCNEC8AmvYgFIt8bQ3gWAnZ73qTjt-A&amp;ust=14341721219696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952500" y="4977080"/>
            <a:ext cx="6400800" cy="1323439"/>
          </a:xfrm>
          <a:prstGeom prst="rect">
            <a:avLst/>
          </a:prstGeom>
          <a:solidFill>
            <a:schemeClr val="tx2">
              <a:lumMod val="75000"/>
            </a:schemeClr>
          </a:solidFill>
          <a:ln w="76200">
            <a:solidFill>
              <a:schemeClr val="tx1"/>
            </a:solidFill>
          </a:ln>
        </p:spPr>
        <p:txBody>
          <a:bodyPr wrap="square" rtlCol="0">
            <a:spAutoFit/>
          </a:bodyPr>
          <a:lstStyle/>
          <a:p>
            <a:pPr algn="ctr"/>
            <a:r>
              <a:rPr lang="en-US" sz="4000" b="1" dirty="0" smtClean="0">
                <a:ln w="1905"/>
                <a:solidFill>
                  <a:schemeClr val="bg1"/>
                </a:solidFill>
                <a:effectLst>
                  <a:innerShdw blurRad="69850" dist="43180" dir="5400000">
                    <a:srgbClr val="000000">
                      <a:alpha val="65000"/>
                    </a:srgbClr>
                  </a:innerShdw>
                </a:effectLst>
              </a:rPr>
              <a:t>CLASS ONE .............THE PATH OF RIGHTEOUSNESS</a:t>
            </a:r>
            <a:endParaRPr lang="en-US" sz="4000" b="1" dirty="0">
              <a:ln w="1905"/>
              <a:solidFill>
                <a:schemeClr val="bg1"/>
              </a:solidFill>
              <a:effectLst>
                <a:innerShdw blurRad="69850" dist="43180" dir="5400000">
                  <a:srgbClr val="000000">
                    <a:alpha val="65000"/>
                  </a:srgbClr>
                </a:innerShdw>
              </a:effectLst>
            </a:endParaRPr>
          </a:p>
        </p:txBody>
      </p:sp>
      <p:grpSp>
        <p:nvGrpSpPr>
          <p:cNvPr id="7" name="Group 6"/>
          <p:cNvGrpSpPr/>
          <p:nvPr/>
        </p:nvGrpSpPr>
        <p:grpSpPr>
          <a:xfrm>
            <a:off x="1905000" y="170329"/>
            <a:ext cx="4495800" cy="4495800"/>
            <a:chOff x="1905000" y="170329"/>
            <a:chExt cx="4495800" cy="4495800"/>
          </a:xfrm>
        </p:grpSpPr>
        <p:pic>
          <p:nvPicPr>
            <p:cNvPr id="1026" name="Picture 2" descr="C:\Users\robert\Pictures\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0329"/>
              <a:ext cx="4495800" cy="4495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209800" y="609600"/>
              <a:ext cx="2438400" cy="584775"/>
            </a:xfrm>
            <a:prstGeom prst="rect">
              <a:avLst/>
            </a:prstGeom>
            <a:solidFill>
              <a:schemeClr val="tx2"/>
            </a:solidFill>
            <a:ln>
              <a:solidFill>
                <a:schemeClr val="tx1"/>
              </a:solidFill>
            </a:ln>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Old Path</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40446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696200" cy="1200329"/>
          </a:xfrm>
          <a:prstGeom prst="rect">
            <a:avLst/>
          </a:prstGeom>
        </p:spPr>
        <p:txBody>
          <a:bodyPr wrap="square">
            <a:spAutoFit/>
          </a:bodyPr>
          <a:lstStyle/>
          <a:p>
            <a:r>
              <a:rPr lang="en-US" sz="2400" b="1" dirty="0"/>
              <a:t>Act 1:6</a:t>
            </a:r>
            <a:r>
              <a:rPr lang="en-US" sz="2400" dirty="0"/>
              <a:t>  When they therefore were come together, they asked of him, saying, Lord, wilt thou at this time restore again the kingdom to Israel? </a:t>
            </a:r>
          </a:p>
        </p:txBody>
      </p:sp>
      <p:sp>
        <p:nvSpPr>
          <p:cNvPr id="3" name="Rectangle 2"/>
          <p:cNvSpPr/>
          <p:nvPr/>
        </p:nvSpPr>
        <p:spPr>
          <a:xfrm>
            <a:off x="228600" y="1823481"/>
            <a:ext cx="7696200" cy="3785652"/>
          </a:xfrm>
          <a:prstGeom prst="rect">
            <a:avLst/>
          </a:prstGeom>
        </p:spPr>
        <p:txBody>
          <a:bodyPr wrap="square">
            <a:spAutoFit/>
          </a:bodyPr>
          <a:lstStyle/>
          <a:p>
            <a:r>
              <a:rPr lang="en-US" sz="2400" dirty="0"/>
              <a:t>Act 1:7  And he said unto them, It is not for you to know the times or the seasons, which the Father hath put in his own power. </a:t>
            </a:r>
          </a:p>
          <a:p>
            <a:r>
              <a:rPr lang="en-US" sz="2400" dirty="0"/>
              <a:t>Act 1:8  But ye shall receive power, after that the Holy Ghost is come upon you: and ye shall be witnesses unto me both in Jerusalem, and in all Judaea, and in Samaria, and unto the uttermost part of the earth. </a:t>
            </a:r>
          </a:p>
          <a:p>
            <a:r>
              <a:rPr lang="en-US" sz="2400" dirty="0"/>
              <a:t>Act 1:9  And when he had spoken these things, while they beheld, he was taken up; and a cloud received him out of their sight. </a:t>
            </a:r>
          </a:p>
        </p:txBody>
      </p:sp>
    </p:spTree>
    <p:extLst>
      <p:ext uri="{BB962C8B-B14F-4D97-AF65-F5344CB8AC3E}">
        <p14:creationId xmlns:p14="http://schemas.microsoft.com/office/powerpoint/2010/main" val="403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7391400" cy="1815882"/>
          </a:xfrm>
          <a:prstGeom prst="rect">
            <a:avLst/>
          </a:prstGeom>
        </p:spPr>
        <p:txBody>
          <a:bodyPr wrap="square">
            <a:spAutoFit/>
          </a:bodyPr>
          <a:lstStyle/>
          <a:p>
            <a:r>
              <a:rPr lang="en-US" sz="2800" dirty="0"/>
              <a:t>Mat 10:6  But go rather to the lost sheep of the house of Israel. </a:t>
            </a:r>
          </a:p>
          <a:p>
            <a:r>
              <a:rPr lang="en-US" sz="2800" dirty="0"/>
              <a:t>Mat 10:7  And as ye go, preach, saying, </a:t>
            </a:r>
            <a:r>
              <a:rPr lang="en-US" sz="2800" b="1" u="sng" dirty="0"/>
              <a:t>The kingdom of heaven is at hand</a:t>
            </a:r>
            <a:r>
              <a:rPr lang="en-US" sz="2800" dirty="0"/>
              <a:t>. </a:t>
            </a:r>
          </a:p>
        </p:txBody>
      </p:sp>
    </p:spTree>
    <p:extLst>
      <p:ext uri="{BB962C8B-B14F-4D97-AF65-F5344CB8AC3E}">
        <p14:creationId xmlns:p14="http://schemas.microsoft.com/office/powerpoint/2010/main" val="1395395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391400" cy="2554545"/>
          </a:xfrm>
          <a:prstGeom prst="rect">
            <a:avLst/>
          </a:prstGeom>
        </p:spPr>
        <p:txBody>
          <a:bodyPr wrap="square">
            <a:spAutoFit/>
          </a:bodyPr>
          <a:lstStyle/>
          <a:p>
            <a:r>
              <a:rPr lang="en-US" sz="3200" b="1" dirty="0"/>
              <a:t>Stand ye in the ways, and see </a:t>
            </a:r>
            <a:endParaRPr lang="en-US" sz="3200" dirty="0"/>
          </a:p>
          <a:p>
            <a:r>
              <a:rPr lang="en-US" sz="3200" b="1" dirty="0"/>
              <a:t>ask for the old paths, </a:t>
            </a:r>
            <a:endParaRPr lang="en-US" sz="3200" dirty="0"/>
          </a:p>
          <a:p>
            <a:r>
              <a:rPr lang="en-US" sz="3200" b="1" dirty="0"/>
              <a:t>where </a:t>
            </a:r>
            <a:r>
              <a:rPr lang="en-US" sz="3200" b="1" i="1" dirty="0"/>
              <a:t>is</a:t>
            </a:r>
            <a:r>
              <a:rPr lang="en-US" sz="3200" b="1" dirty="0"/>
              <a:t> the good way</a:t>
            </a:r>
            <a:endParaRPr lang="en-US" sz="3200" dirty="0"/>
          </a:p>
          <a:p>
            <a:r>
              <a:rPr lang="en-US" sz="3200" b="1" dirty="0"/>
              <a:t>walk therein</a:t>
            </a:r>
            <a:endParaRPr lang="en-US" sz="3200" dirty="0"/>
          </a:p>
          <a:p>
            <a:r>
              <a:rPr lang="en-US" sz="3200" b="1" dirty="0"/>
              <a:t>and ye shall find rest for your souls</a:t>
            </a:r>
            <a:endParaRPr lang="en-US" sz="3200" dirty="0"/>
          </a:p>
        </p:txBody>
      </p:sp>
    </p:spTree>
    <p:extLst>
      <p:ext uri="{BB962C8B-B14F-4D97-AF65-F5344CB8AC3E}">
        <p14:creationId xmlns:p14="http://schemas.microsoft.com/office/powerpoint/2010/main" val="2662985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
            <a:ext cx="6668188" cy="44957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1467194" y="5638800"/>
            <a:ext cx="54102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dirty="0" smtClean="0"/>
              <a:t>STAND IN THE WAYS</a:t>
            </a:r>
            <a:endParaRPr lang="en-US" sz="4400" dirty="0"/>
          </a:p>
        </p:txBody>
      </p:sp>
    </p:spTree>
    <p:extLst>
      <p:ext uri="{BB962C8B-B14F-4D97-AF65-F5344CB8AC3E}">
        <p14:creationId xmlns:p14="http://schemas.microsoft.com/office/powerpoint/2010/main" val="3080892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7772400" cy="2062103"/>
          </a:xfrm>
          <a:prstGeom prst="rect">
            <a:avLst/>
          </a:prstGeom>
        </p:spPr>
        <p:txBody>
          <a:bodyPr wrap="square">
            <a:spAutoFit/>
          </a:bodyPr>
          <a:lstStyle/>
          <a:p>
            <a:r>
              <a:rPr lang="en-US" sz="3200" b="1" dirty="0"/>
              <a:t>Transgress...............H5674</a:t>
            </a:r>
            <a:r>
              <a:rPr lang="en-US" sz="3200" dirty="0"/>
              <a:t>    </a:t>
            </a:r>
            <a:r>
              <a:rPr lang="en-US" sz="3200" dirty="0" err="1"/>
              <a:t>âbar</a:t>
            </a:r>
            <a:r>
              <a:rPr lang="en-US" sz="3200" dirty="0"/>
              <a:t>      </a:t>
            </a:r>
            <a:r>
              <a:rPr lang="en-US" sz="3200" i="1" dirty="0"/>
              <a:t>aw-bar'</a:t>
            </a:r>
            <a:endParaRPr lang="en-US" sz="3200" dirty="0"/>
          </a:p>
          <a:p>
            <a:r>
              <a:rPr lang="en-US" sz="3200" dirty="0"/>
              <a:t>A primitive root; </a:t>
            </a:r>
            <a:r>
              <a:rPr lang="en-US" sz="3200" b="1" u="sng" dirty="0"/>
              <a:t>to </a:t>
            </a:r>
            <a:r>
              <a:rPr lang="en-US" sz="3200" b="1" i="1" u="sng" dirty="0"/>
              <a:t>cross</a:t>
            </a:r>
            <a:r>
              <a:rPr lang="en-US" sz="3200" b="1" u="sng" dirty="0"/>
              <a:t> over</a:t>
            </a:r>
            <a:r>
              <a:rPr lang="en-US" sz="3200" dirty="0"/>
              <a:t>; - </a:t>
            </a:r>
            <a:r>
              <a:rPr lang="en-US" sz="3200" b="1" u="sng" dirty="0"/>
              <a:t>alienate, alter</a:t>
            </a:r>
            <a:r>
              <a:rPr lang="en-US" sz="3200" dirty="0"/>
              <a:t>, </a:t>
            </a:r>
            <a:r>
              <a:rPr lang="en-US" sz="3200" b="1" u="sng" dirty="0"/>
              <a:t>fail</a:t>
            </a:r>
            <a:r>
              <a:rPr lang="en-US" sz="3200" dirty="0"/>
              <a:t>, </a:t>
            </a:r>
            <a:r>
              <a:rPr lang="en-US" sz="3200" b="1" u="sng" dirty="0"/>
              <a:t>turn away</a:t>
            </a:r>
            <a:r>
              <a:rPr lang="en-US" sz="3200" dirty="0"/>
              <a:t>, </a:t>
            </a:r>
          </a:p>
          <a:p>
            <a:r>
              <a:rPr lang="en-US" sz="3200" dirty="0"/>
              <a:t> </a:t>
            </a:r>
          </a:p>
        </p:txBody>
      </p:sp>
    </p:spTree>
    <p:extLst>
      <p:ext uri="{BB962C8B-B14F-4D97-AF65-F5344CB8AC3E}">
        <p14:creationId xmlns:p14="http://schemas.microsoft.com/office/powerpoint/2010/main" val="4083761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162800" cy="3970318"/>
          </a:xfrm>
          <a:prstGeom prst="rect">
            <a:avLst/>
          </a:prstGeom>
        </p:spPr>
        <p:txBody>
          <a:bodyPr wrap="square">
            <a:spAutoFit/>
          </a:bodyPr>
          <a:lstStyle/>
          <a:p>
            <a:r>
              <a:rPr lang="en-US" sz="2800" dirty="0"/>
              <a:t>Gen 3:14  And the LORD God said unto the serpent, Because thou hast done this, thou </a:t>
            </a:r>
            <a:r>
              <a:rPr lang="en-US" sz="2800" i="1" dirty="0"/>
              <a:t>art</a:t>
            </a:r>
            <a:r>
              <a:rPr lang="en-US" sz="2800" dirty="0"/>
              <a:t> cursed above all cattle, and above every beast of the field; upon thy belly shalt thou go, and dust shalt thou eat all the days of thy life: </a:t>
            </a:r>
          </a:p>
          <a:p>
            <a:r>
              <a:rPr lang="en-US" sz="2800" dirty="0"/>
              <a:t>Gen 3:15  And I will put enmity between thee and the woman, and between thy seed and her seed; it shall bruise thy head, and thou shalt bruise his heel. </a:t>
            </a:r>
          </a:p>
        </p:txBody>
      </p:sp>
    </p:spTree>
    <p:extLst>
      <p:ext uri="{BB962C8B-B14F-4D97-AF65-F5344CB8AC3E}">
        <p14:creationId xmlns:p14="http://schemas.microsoft.com/office/powerpoint/2010/main" val="3387682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533400"/>
            <a:ext cx="7696200" cy="1815882"/>
          </a:xfrm>
          <a:prstGeom prst="rect">
            <a:avLst/>
          </a:prstGeom>
        </p:spPr>
        <p:txBody>
          <a:bodyPr wrap="square">
            <a:spAutoFit/>
          </a:bodyPr>
          <a:lstStyle/>
          <a:p>
            <a:r>
              <a:rPr lang="en-US" sz="2800" dirty="0"/>
              <a:t>Gen 3:16  Unto the woman he said, I will greatly multiply thy sorrow and thy conception; in sorrow thou shalt bring forth children; and thy desire </a:t>
            </a:r>
            <a:r>
              <a:rPr lang="en-US" sz="2800" i="1" dirty="0"/>
              <a:t>shall be</a:t>
            </a:r>
            <a:r>
              <a:rPr lang="en-US" sz="2800" dirty="0"/>
              <a:t> to thy husband, and he shall rule over thee. </a:t>
            </a:r>
          </a:p>
        </p:txBody>
      </p:sp>
      <p:sp>
        <p:nvSpPr>
          <p:cNvPr id="4" name="TextBox 3"/>
          <p:cNvSpPr txBox="1"/>
          <p:nvPr/>
        </p:nvSpPr>
        <p:spPr>
          <a:xfrm>
            <a:off x="304800" y="3283297"/>
            <a:ext cx="7696200" cy="1384995"/>
          </a:xfrm>
          <a:prstGeom prst="rect">
            <a:avLst/>
          </a:prstGeom>
          <a:noFill/>
        </p:spPr>
        <p:txBody>
          <a:bodyPr wrap="square" rtlCol="0">
            <a:spAutoFit/>
          </a:bodyPr>
          <a:lstStyle/>
          <a:p>
            <a:r>
              <a:rPr lang="en-US" sz="2800" dirty="0"/>
              <a:t>1Ti 2:13  For Adam was first formed, then Eve. </a:t>
            </a:r>
          </a:p>
          <a:p>
            <a:r>
              <a:rPr lang="en-US" sz="2800" dirty="0"/>
              <a:t>1Ti 2:14  And Adam was not deceived, </a:t>
            </a:r>
            <a:r>
              <a:rPr lang="en-US" sz="2800" b="1" u="sng" dirty="0"/>
              <a:t>but the woman being deceived was in the transgression. </a:t>
            </a:r>
          </a:p>
        </p:txBody>
      </p:sp>
    </p:spTree>
    <p:extLst>
      <p:ext uri="{BB962C8B-B14F-4D97-AF65-F5344CB8AC3E}">
        <p14:creationId xmlns:p14="http://schemas.microsoft.com/office/powerpoint/2010/main" val="315829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7467600" cy="5693866"/>
          </a:xfrm>
          <a:prstGeom prst="rect">
            <a:avLst/>
          </a:prstGeom>
        </p:spPr>
        <p:txBody>
          <a:bodyPr wrap="square">
            <a:spAutoFit/>
          </a:bodyPr>
          <a:lstStyle/>
          <a:p>
            <a:r>
              <a:rPr lang="en-US" sz="2800" dirty="0"/>
              <a:t>Gen 3:17  And unto Adam he said, Because thou hast hearkened unto the voice of thy wife, and hast eaten of the tree, of which I commanded thee, saying, Thou shalt not eat of it: cursed </a:t>
            </a:r>
            <a:r>
              <a:rPr lang="en-US" sz="2800" i="1" dirty="0"/>
              <a:t>is</a:t>
            </a:r>
            <a:r>
              <a:rPr lang="en-US" sz="2800" dirty="0"/>
              <a:t> the ground for thy sake; in sorrow shalt thou eat </a:t>
            </a:r>
            <a:r>
              <a:rPr lang="en-US" sz="2800" i="1" dirty="0"/>
              <a:t>of</a:t>
            </a:r>
            <a:r>
              <a:rPr lang="en-US" sz="2800" dirty="0"/>
              <a:t> it all the days of thy life; </a:t>
            </a:r>
          </a:p>
          <a:p>
            <a:r>
              <a:rPr lang="en-US" sz="2800" dirty="0"/>
              <a:t>Gen 3:18  Thorns also and thistles shall it bring forth to thee; and thou shalt eat the herb of the field; </a:t>
            </a:r>
          </a:p>
          <a:p>
            <a:r>
              <a:rPr lang="en-US" sz="2800" dirty="0"/>
              <a:t>Gen 3:19  In the sweat of thy face shalt thou eat bread, till thou return unto the ground; for out of it </a:t>
            </a:r>
            <a:r>
              <a:rPr lang="en-US" sz="2800" dirty="0" err="1"/>
              <a:t>wast</a:t>
            </a:r>
            <a:r>
              <a:rPr lang="en-US" sz="2800" dirty="0"/>
              <a:t> thou taken: for dust thou </a:t>
            </a:r>
            <a:r>
              <a:rPr lang="en-US" sz="2800" i="1" dirty="0"/>
              <a:t>art,</a:t>
            </a:r>
            <a:r>
              <a:rPr lang="en-US" sz="2800" dirty="0"/>
              <a:t> and unto dust shalt thou return. </a:t>
            </a:r>
          </a:p>
        </p:txBody>
      </p:sp>
    </p:spTree>
    <p:extLst>
      <p:ext uri="{BB962C8B-B14F-4D97-AF65-F5344CB8AC3E}">
        <p14:creationId xmlns:p14="http://schemas.microsoft.com/office/powerpoint/2010/main" val="102953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430306"/>
            <a:ext cx="3810000" cy="3970318"/>
          </a:xfrm>
          <a:prstGeom prst="rect">
            <a:avLst/>
          </a:prstGeom>
        </p:spPr>
        <p:txBody>
          <a:bodyPr wrap="square">
            <a:spAutoFit/>
          </a:bodyPr>
          <a:lstStyle/>
          <a:p>
            <a:r>
              <a:rPr lang="en-US" sz="2800" dirty="0"/>
              <a:t>Gen 3:24  So he drove out the man; and he placed at the east of the garden of Eden </a:t>
            </a:r>
            <a:r>
              <a:rPr lang="en-US" sz="2800" dirty="0" err="1"/>
              <a:t>Cherubims</a:t>
            </a:r>
            <a:r>
              <a:rPr lang="en-US" sz="2800" dirty="0"/>
              <a:t>, and a flaming sword which turned every way, to keep the way of the tree of life. </a:t>
            </a:r>
          </a:p>
        </p:txBody>
      </p:sp>
      <p:pic>
        <p:nvPicPr>
          <p:cNvPr id="2050" name="Picture 2" descr="C:\Users\robert\Pictures\flame swor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30306"/>
            <a:ext cx="2743201" cy="3620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971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7620000" cy="1384995"/>
          </a:xfrm>
          <a:prstGeom prst="rect">
            <a:avLst/>
          </a:prstGeom>
        </p:spPr>
        <p:txBody>
          <a:bodyPr wrap="square">
            <a:spAutoFit/>
          </a:bodyPr>
          <a:lstStyle/>
          <a:p>
            <a:r>
              <a:rPr lang="en-US" sz="2800" b="1" dirty="0"/>
              <a:t>Rom 5:12</a:t>
            </a:r>
            <a:r>
              <a:rPr lang="en-US" sz="2800" dirty="0"/>
              <a:t>  Wherefore, as by one man sin entered into the world, and death by sin; and so death passed upon </a:t>
            </a:r>
            <a:r>
              <a:rPr lang="en-US" sz="2800" u="sng" dirty="0"/>
              <a:t>all men</a:t>
            </a:r>
            <a:r>
              <a:rPr lang="en-US" sz="2800" dirty="0"/>
              <a:t>, for that </a:t>
            </a:r>
            <a:r>
              <a:rPr lang="en-US" sz="2800" u="sng" dirty="0"/>
              <a:t>all have sinned</a:t>
            </a:r>
            <a:r>
              <a:rPr lang="en-US" sz="2800" dirty="0"/>
              <a:t>: </a:t>
            </a:r>
          </a:p>
        </p:txBody>
      </p:sp>
    </p:spTree>
    <p:extLst>
      <p:ext uri="{BB962C8B-B14F-4D97-AF65-F5344CB8AC3E}">
        <p14:creationId xmlns:p14="http://schemas.microsoft.com/office/powerpoint/2010/main" val="22294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004030"/>
            <a:ext cx="7010400" cy="1569660"/>
          </a:xfrm>
          <a:prstGeom prst="rect">
            <a:avLst/>
          </a:prstGeom>
        </p:spPr>
        <p:txBody>
          <a:bodyPr wrap="square">
            <a:spAutoFit/>
          </a:bodyPr>
          <a:lstStyle/>
          <a:p>
            <a:r>
              <a:rPr lang="en-US" sz="3200" b="1" dirty="0"/>
              <a:t>Jas 5:8  Be ye also patient; stablish your hearts: for the coming of the Lord </a:t>
            </a:r>
            <a:r>
              <a:rPr lang="en-US" sz="3200" b="1" dirty="0" err="1"/>
              <a:t>draweth</a:t>
            </a:r>
            <a:r>
              <a:rPr lang="en-US" sz="3200" b="1" dirty="0"/>
              <a:t> nigh. </a:t>
            </a:r>
            <a:endParaRPr lang="en-US" sz="3200" dirty="0"/>
          </a:p>
        </p:txBody>
      </p:sp>
      <p:sp>
        <p:nvSpPr>
          <p:cNvPr id="3" name="TextBox 2"/>
          <p:cNvSpPr txBox="1"/>
          <p:nvPr/>
        </p:nvSpPr>
        <p:spPr>
          <a:xfrm>
            <a:off x="1600200" y="381000"/>
            <a:ext cx="4419600" cy="1200329"/>
          </a:xfrm>
          <a:prstGeom prst="rect">
            <a:avLst/>
          </a:prstGeom>
          <a:solidFill>
            <a:schemeClr val="accent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rgbClr val="0070C0"/>
                </a:solidFill>
                <a:effectLst>
                  <a:outerShdw blurRad="38100" dist="38100" dir="2700000" algn="tl">
                    <a:srgbClr val="000000">
                      <a:alpha val="43137"/>
                    </a:srgbClr>
                  </a:outerShdw>
                </a:effectLst>
              </a:rPr>
              <a:t>ARKANSAS BIBLE SCHOOL 2015</a:t>
            </a:r>
            <a:endParaRPr lang="en-US" sz="36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492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57200"/>
            <a:ext cx="7620000" cy="1384995"/>
          </a:xfrm>
          <a:prstGeom prst="rect">
            <a:avLst/>
          </a:prstGeom>
        </p:spPr>
        <p:txBody>
          <a:bodyPr wrap="square">
            <a:spAutoFit/>
          </a:bodyPr>
          <a:lstStyle/>
          <a:p>
            <a:r>
              <a:rPr lang="en-US" sz="2800" b="1" dirty="0"/>
              <a:t>1Jn 2:16</a:t>
            </a:r>
            <a:r>
              <a:rPr lang="en-US" sz="2800" dirty="0"/>
              <a:t>  For all that </a:t>
            </a:r>
            <a:r>
              <a:rPr lang="en-US" sz="2800" i="1" dirty="0"/>
              <a:t>is</a:t>
            </a:r>
            <a:r>
              <a:rPr lang="en-US" sz="2800" dirty="0"/>
              <a:t> in the world, the </a:t>
            </a:r>
            <a:r>
              <a:rPr lang="en-US" sz="2800" u="sng" dirty="0"/>
              <a:t>lust of the flesh</a:t>
            </a:r>
            <a:r>
              <a:rPr lang="en-US" sz="2800" dirty="0"/>
              <a:t>, and the </a:t>
            </a:r>
            <a:r>
              <a:rPr lang="en-US" sz="2800" u="sng" dirty="0"/>
              <a:t>lust of the eyes</a:t>
            </a:r>
            <a:r>
              <a:rPr lang="en-US" sz="2800" dirty="0"/>
              <a:t>, and the </a:t>
            </a:r>
            <a:r>
              <a:rPr lang="en-US" sz="2800" u="sng" dirty="0"/>
              <a:t>pride of life</a:t>
            </a:r>
            <a:r>
              <a:rPr lang="en-US" sz="2800" dirty="0"/>
              <a:t>, is not of the Father, but is of the world. </a:t>
            </a:r>
          </a:p>
        </p:txBody>
      </p:sp>
    </p:spTree>
    <p:extLst>
      <p:ext uri="{BB962C8B-B14F-4D97-AF65-F5344CB8AC3E}">
        <p14:creationId xmlns:p14="http://schemas.microsoft.com/office/powerpoint/2010/main" val="652613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hangeworthmaking.files.wordpress.com/2012/02/ancientland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534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459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7543800" cy="2677656"/>
          </a:xfrm>
          <a:prstGeom prst="rect">
            <a:avLst/>
          </a:prstGeom>
        </p:spPr>
        <p:txBody>
          <a:bodyPr wrap="square">
            <a:spAutoFit/>
          </a:bodyPr>
          <a:lstStyle/>
          <a:p>
            <a:r>
              <a:rPr lang="en-US" sz="2800" b="1" u="sng" dirty="0"/>
              <a:t>Landmark </a:t>
            </a:r>
            <a:r>
              <a:rPr lang="en-US" sz="2800" b="1" dirty="0"/>
              <a:t>H1366</a:t>
            </a:r>
            <a:r>
              <a:rPr lang="en-US" sz="2800" dirty="0"/>
              <a:t>  </a:t>
            </a:r>
            <a:r>
              <a:rPr lang="en-US" sz="2800" dirty="0" err="1"/>
              <a:t>g</a:t>
            </a:r>
            <a:r>
              <a:rPr lang="en-US" sz="2800" baseline="30000" dirty="0" err="1"/>
              <a:t>e</a:t>
            </a:r>
            <a:r>
              <a:rPr lang="en-US" sz="2800" dirty="0" err="1"/>
              <a:t>bûl</a:t>
            </a:r>
            <a:r>
              <a:rPr lang="en-US" sz="2800" dirty="0"/>
              <a:t>  </a:t>
            </a:r>
            <a:r>
              <a:rPr lang="en-US" sz="2800" dirty="0" err="1"/>
              <a:t>gebûl</a:t>
            </a:r>
            <a:r>
              <a:rPr lang="en-US" sz="2800" dirty="0"/>
              <a:t>    </a:t>
            </a:r>
            <a:r>
              <a:rPr lang="en-US" sz="2800" i="1" dirty="0" err="1"/>
              <a:t>gheb-ool</a:t>
            </a:r>
            <a:r>
              <a:rPr lang="en-US" sz="2800" i="1" dirty="0"/>
              <a:t>',</a:t>
            </a:r>
            <a:r>
              <a:rPr lang="en-US" sz="2800" dirty="0"/>
              <a:t> </a:t>
            </a:r>
            <a:r>
              <a:rPr lang="en-US" sz="2800" i="1" dirty="0" err="1"/>
              <a:t>gheb-ool</a:t>
            </a:r>
            <a:r>
              <a:rPr lang="en-US" sz="2800" i="1" dirty="0"/>
              <a:t>'</a:t>
            </a:r>
            <a:endParaRPr lang="en-US" sz="2800" dirty="0"/>
          </a:p>
          <a:p>
            <a:r>
              <a:rPr lang="en-US" sz="2800" dirty="0"/>
              <a:t>From </a:t>
            </a:r>
            <a:r>
              <a:rPr lang="en-US" sz="2800" u="sng" dirty="0"/>
              <a:t>H1379</a:t>
            </a:r>
            <a:r>
              <a:rPr lang="en-US" sz="2800" dirty="0"/>
              <a:t>; properly a </a:t>
            </a:r>
            <a:r>
              <a:rPr lang="en-US" sz="2800" i="1" dirty="0"/>
              <a:t>cord</a:t>
            </a:r>
            <a:r>
              <a:rPr lang="en-US" sz="2800" dirty="0"/>
              <a:t> (as </a:t>
            </a:r>
            <a:r>
              <a:rPr lang="en-US" sz="2800" i="1" dirty="0"/>
              <a:t>twisted</a:t>
            </a:r>
            <a:r>
              <a:rPr lang="en-US" sz="2800" dirty="0"/>
              <a:t>), that is, (by implication) a </a:t>
            </a:r>
            <a:r>
              <a:rPr lang="en-US" sz="2800" b="1" i="1" u="sng" dirty="0"/>
              <a:t>boundary</a:t>
            </a:r>
            <a:r>
              <a:rPr lang="en-US" sz="2800" dirty="0"/>
              <a:t>; by extension the </a:t>
            </a:r>
            <a:r>
              <a:rPr lang="en-US" sz="2800" i="1" dirty="0"/>
              <a:t>territory</a:t>
            </a:r>
            <a:r>
              <a:rPr lang="en-US" sz="2800" dirty="0"/>
              <a:t> </a:t>
            </a:r>
            <a:r>
              <a:rPr lang="en-US" sz="2800" dirty="0" err="1"/>
              <a:t>inclosed</a:t>
            </a:r>
            <a:r>
              <a:rPr lang="en-US" sz="2800" dirty="0"/>
              <a:t>: - </a:t>
            </a:r>
            <a:r>
              <a:rPr lang="en-US" sz="2800" b="1" u="sng" dirty="0"/>
              <a:t>border</a:t>
            </a:r>
            <a:r>
              <a:rPr lang="en-US" sz="2800" dirty="0"/>
              <a:t>, bound, coast, X great, landmark, limit, quarter, space.</a:t>
            </a:r>
          </a:p>
        </p:txBody>
      </p:sp>
    </p:spTree>
    <p:extLst>
      <p:ext uri="{BB962C8B-B14F-4D97-AF65-F5344CB8AC3E}">
        <p14:creationId xmlns:p14="http://schemas.microsoft.com/office/powerpoint/2010/main" val="3452915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obert\Pictures\a fork in the p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5867400" cy="471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083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files.stablerack.com/WebFiles/79781/BibleCompas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8600"/>
            <a:ext cx="52578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484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39682"/>
            <a:ext cx="7239000" cy="4524315"/>
          </a:xfrm>
          <a:prstGeom prst="rect">
            <a:avLst/>
          </a:prstGeom>
        </p:spPr>
        <p:txBody>
          <a:bodyPr wrap="square">
            <a:spAutoFit/>
          </a:bodyPr>
          <a:lstStyle/>
          <a:p>
            <a:r>
              <a:rPr lang="en-US" sz="2400" dirty="0"/>
              <a:t>1Co 2:9  But as it is written, Eye hath not seen, nor ear heard, neither have entered into the heart of man, the things which God hath prepared for them that love him. </a:t>
            </a:r>
          </a:p>
          <a:p>
            <a:r>
              <a:rPr lang="en-US" sz="2400" dirty="0"/>
              <a:t>1Co 2:10  But God hath revealed </a:t>
            </a:r>
            <a:r>
              <a:rPr lang="en-US" sz="2400" i="1" dirty="0"/>
              <a:t>them</a:t>
            </a:r>
            <a:r>
              <a:rPr lang="en-US" sz="2400" dirty="0"/>
              <a:t> unto us by his Spirit: for the Spirit </a:t>
            </a:r>
            <a:r>
              <a:rPr lang="en-US" sz="2400" dirty="0" err="1"/>
              <a:t>searcheth</a:t>
            </a:r>
            <a:r>
              <a:rPr lang="en-US" sz="2400" dirty="0"/>
              <a:t> all things, yea, the deep things of God. </a:t>
            </a:r>
          </a:p>
          <a:p>
            <a:r>
              <a:rPr lang="en-US" sz="2400" dirty="0"/>
              <a:t>1Co 2:11  For what man </a:t>
            </a:r>
            <a:r>
              <a:rPr lang="en-US" sz="2400" dirty="0" err="1"/>
              <a:t>knoweth</a:t>
            </a:r>
            <a:r>
              <a:rPr lang="en-US" sz="2400" dirty="0"/>
              <a:t> the things of a man, save the spirit of man which is in him? even so the things of God </a:t>
            </a:r>
            <a:r>
              <a:rPr lang="en-US" sz="2400" dirty="0" err="1"/>
              <a:t>knoweth</a:t>
            </a:r>
            <a:r>
              <a:rPr lang="en-US" sz="2400" dirty="0"/>
              <a:t> no man, but the Spirit of God. </a:t>
            </a:r>
          </a:p>
          <a:p>
            <a:r>
              <a:rPr lang="en-US" sz="2400" dirty="0"/>
              <a:t>1Co 2:12  Now we have received, not the spirit of the world, but the spirit which is of God; that we might know the things that are freely given to us of God. </a:t>
            </a:r>
          </a:p>
        </p:txBody>
      </p:sp>
    </p:spTree>
    <p:extLst>
      <p:ext uri="{BB962C8B-B14F-4D97-AF65-F5344CB8AC3E}">
        <p14:creationId xmlns:p14="http://schemas.microsoft.com/office/powerpoint/2010/main" val="27153914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Oval 3"/>
          <p:cNvSpPr/>
          <p:nvPr/>
        </p:nvSpPr>
        <p:spPr>
          <a:xfrm>
            <a:off x="1714673" y="451475"/>
            <a:ext cx="4495800" cy="449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366932" y="984766"/>
            <a:ext cx="838200" cy="838200"/>
          </a:xfrm>
          <a:prstGeom prst="ellipse">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43400" y="1219200"/>
            <a:ext cx="1714500" cy="369332"/>
          </a:xfrm>
          <a:prstGeom prst="rect">
            <a:avLst/>
          </a:prstGeom>
          <a:noFill/>
        </p:spPr>
        <p:txBody>
          <a:bodyPr wrap="square" rtlCol="0">
            <a:spAutoFit/>
          </a:bodyPr>
          <a:lstStyle/>
          <a:p>
            <a:r>
              <a:rPr lang="en-US" b="1" dirty="0" smtClean="0"/>
              <a:t>WORLD</a:t>
            </a:r>
            <a:endParaRPr lang="en-US" b="1" dirty="0"/>
          </a:p>
        </p:txBody>
      </p:sp>
      <p:sp>
        <p:nvSpPr>
          <p:cNvPr id="8" name="TextBox 7"/>
          <p:cNvSpPr txBox="1"/>
          <p:nvPr/>
        </p:nvSpPr>
        <p:spPr>
          <a:xfrm>
            <a:off x="2783541" y="2099210"/>
            <a:ext cx="3657600" cy="1200329"/>
          </a:xfrm>
          <a:prstGeom prst="rect">
            <a:avLst/>
          </a:prstGeom>
          <a:noFill/>
        </p:spPr>
        <p:txBody>
          <a:bodyPr wrap="square" rtlCol="0">
            <a:spAutoFit/>
          </a:bodyPr>
          <a:lstStyle/>
          <a:p>
            <a:r>
              <a:rPr lang="en-US" sz="7200" dirty="0" smtClean="0"/>
              <a:t>GOD</a:t>
            </a:r>
            <a:endParaRPr lang="en-US" sz="7200" dirty="0"/>
          </a:p>
        </p:txBody>
      </p:sp>
      <p:sp>
        <p:nvSpPr>
          <p:cNvPr id="7" name="TextBox 6"/>
          <p:cNvSpPr txBox="1"/>
          <p:nvPr/>
        </p:nvSpPr>
        <p:spPr>
          <a:xfrm>
            <a:off x="457200" y="5334000"/>
            <a:ext cx="7467600" cy="923330"/>
          </a:xfrm>
          <a:prstGeom prst="rect">
            <a:avLst/>
          </a:prstGeom>
          <a:noFill/>
        </p:spPr>
        <p:txBody>
          <a:bodyPr wrap="square" rtlCol="0">
            <a:spAutoFit/>
          </a:bodyPr>
          <a:lstStyle/>
          <a:p>
            <a:r>
              <a:rPr lang="en-US" sz="5400" b="1" dirty="0" smtClean="0"/>
              <a:t>PRIMARY......SECONDARY</a:t>
            </a:r>
            <a:endParaRPr lang="en-US" sz="5400" b="1" dirty="0"/>
          </a:p>
        </p:txBody>
      </p:sp>
    </p:spTree>
    <p:extLst>
      <p:ext uri="{BB962C8B-B14F-4D97-AF65-F5344CB8AC3E}">
        <p14:creationId xmlns:p14="http://schemas.microsoft.com/office/powerpoint/2010/main" val="89193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6092"/>
            <a:ext cx="8153400" cy="6186309"/>
          </a:xfrm>
          <a:prstGeom prst="rect">
            <a:avLst/>
          </a:prstGeom>
        </p:spPr>
        <p:txBody>
          <a:bodyPr wrap="square">
            <a:spAutoFit/>
          </a:bodyPr>
          <a:lstStyle/>
          <a:p>
            <a:r>
              <a:rPr lang="en-US" dirty="0"/>
              <a:t>Pro 4:10  Hear, O my son, and receive my sayings; and the years of thy life shall be many. </a:t>
            </a:r>
          </a:p>
          <a:p>
            <a:r>
              <a:rPr lang="en-US" dirty="0"/>
              <a:t>Pro 4:11  I have taught thee in the way of wisdom; I have led thee in right paths. </a:t>
            </a:r>
          </a:p>
          <a:p>
            <a:r>
              <a:rPr lang="en-US" dirty="0"/>
              <a:t>Pro 4:12  When thou </a:t>
            </a:r>
            <a:r>
              <a:rPr lang="en-US" dirty="0" err="1"/>
              <a:t>goest</a:t>
            </a:r>
            <a:r>
              <a:rPr lang="en-US" dirty="0"/>
              <a:t>, thy steps shall not be straitened; and when thou </a:t>
            </a:r>
            <a:r>
              <a:rPr lang="en-US" dirty="0" err="1"/>
              <a:t>runnest</a:t>
            </a:r>
            <a:r>
              <a:rPr lang="en-US" dirty="0"/>
              <a:t>, thou shalt not stumble. </a:t>
            </a:r>
          </a:p>
          <a:p>
            <a:r>
              <a:rPr lang="en-US" dirty="0"/>
              <a:t>Pro 4:13  Take fast hold of instruction; let </a:t>
            </a:r>
            <a:r>
              <a:rPr lang="en-US" i="1" dirty="0"/>
              <a:t>her</a:t>
            </a:r>
            <a:r>
              <a:rPr lang="en-US" dirty="0"/>
              <a:t> not go: keep her; for she </a:t>
            </a:r>
            <a:r>
              <a:rPr lang="en-US" i="1" dirty="0"/>
              <a:t>is</a:t>
            </a:r>
            <a:r>
              <a:rPr lang="en-US" dirty="0"/>
              <a:t> thy life. </a:t>
            </a:r>
          </a:p>
          <a:p>
            <a:r>
              <a:rPr lang="en-US" dirty="0"/>
              <a:t>Pro 4:14  Enter not into the path of the wicked, and go not in the way of evil </a:t>
            </a:r>
            <a:r>
              <a:rPr lang="en-US" i="1" dirty="0"/>
              <a:t>men.</a:t>
            </a:r>
            <a:r>
              <a:rPr lang="en-US" dirty="0"/>
              <a:t> </a:t>
            </a:r>
          </a:p>
          <a:p>
            <a:r>
              <a:rPr lang="en-US" dirty="0"/>
              <a:t>Pro 4:15  </a:t>
            </a:r>
            <a:r>
              <a:rPr lang="en-US" b="1" dirty="0"/>
              <a:t>Avoid it, pass not by it, turn from it, and pass away</a:t>
            </a:r>
            <a:r>
              <a:rPr lang="en-US" dirty="0"/>
              <a:t>. </a:t>
            </a:r>
          </a:p>
          <a:p>
            <a:r>
              <a:rPr lang="en-US" dirty="0"/>
              <a:t>Pro 4:16  For they sleep not, except they have done mischief; and their sleep is taken away, unless they cause </a:t>
            </a:r>
            <a:r>
              <a:rPr lang="en-US" i="1" dirty="0"/>
              <a:t>some</a:t>
            </a:r>
            <a:r>
              <a:rPr lang="en-US" dirty="0"/>
              <a:t> to fall. </a:t>
            </a:r>
          </a:p>
          <a:p>
            <a:r>
              <a:rPr lang="en-US" dirty="0"/>
              <a:t>Pro 4:17  For they eat the bread of wickedness, and drink the wine of violence. </a:t>
            </a:r>
          </a:p>
          <a:p>
            <a:r>
              <a:rPr lang="en-US" dirty="0"/>
              <a:t>Pro 4:18  But the path of the just </a:t>
            </a:r>
            <a:r>
              <a:rPr lang="en-US" i="1" dirty="0"/>
              <a:t>is</a:t>
            </a:r>
            <a:r>
              <a:rPr lang="en-US" dirty="0"/>
              <a:t> as the shining light, that </a:t>
            </a:r>
            <a:r>
              <a:rPr lang="en-US" dirty="0" err="1"/>
              <a:t>shineth</a:t>
            </a:r>
            <a:r>
              <a:rPr lang="en-US" dirty="0"/>
              <a:t> more and more unto the perfect day. </a:t>
            </a:r>
          </a:p>
          <a:p>
            <a:r>
              <a:rPr lang="en-US" dirty="0"/>
              <a:t>Pro 4:19  The way of the wicked </a:t>
            </a:r>
            <a:r>
              <a:rPr lang="en-US" i="1" dirty="0"/>
              <a:t>is</a:t>
            </a:r>
            <a:r>
              <a:rPr lang="en-US" dirty="0"/>
              <a:t> as darkness: they know not at what they stumble. </a:t>
            </a:r>
          </a:p>
          <a:p>
            <a:r>
              <a:rPr lang="en-US" dirty="0"/>
              <a:t>Pro 4:20  My son, attend to my words; incline thine ear unto my sayings. </a:t>
            </a:r>
          </a:p>
          <a:p>
            <a:r>
              <a:rPr lang="en-US" dirty="0"/>
              <a:t>Pro 4:21  Let them not depart from thine eyes; keep them in the midst of thine heart. </a:t>
            </a:r>
          </a:p>
          <a:p>
            <a:r>
              <a:rPr lang="en-US" dirty="0"/>
              <a:t>Pro 4:22  For they </a:t>
            </a:r>
            <a:r>
              <a:rPr lang="en-US" b="1" i="1" dirty="0"/>
              <a:t>are</a:t>
            </a:r>
            <a:r>
              <a:rPr lang="en-US" b="1" dirty="0"/>
              <a:t> life</a:t>
            </a:r>
            <a:r>
              <a:rPr lang="en-US" dirty="0"/>
              <a:t> unto those that find them, and health to all their flesh. </a:t>
            </a:r>
          </a:p>
          <a:p>
            <a:r>
              <a:rPr lang="en-US" dirty="0"/>
              <a:t>Pro 4:23  Keep thy heart with all diligence; for out of it </a:t>
            </a:r>
            <a:r>
              <a:rPr lang="en-US" i="1" dirty="0"/>
              <a:t>are</a:t>
            </a:r>
            <a:r>
              <a:rPr lang="en-US" dirty="0"/>
              <a:t> the issues of life. </a:t>
            </a:r>
          </a:p>
          <a:p>
            <a:r>
              <a:rPr lang="en-US" dirty="0"/>
              <a:t>Pro 4:24  Put away from thee a </a:t>
            </a:r>
            <a:r>
              <a:rPr lang="en-US" dirty="0" err="1"/>
              <a:t>froward</a:t>
            </a:r>
            <a:r>
              <a:rPr lang="en-US" dirty="0"/>
              <a:t> mouth, and perverse lips put far from thee. </a:t>
            </a:r>
          </a:p>
          <a:p>
            <a:r>
              <a:rPr lang="en-US" dirty="0"/>
              <a:t>Pro 4:25  Let thine eyes look right on, and let thine eyelids look straight before thee. </a:t>
            </a:r>
          </a:p>
          <a:p>
            <a:r>
              <a:rPr lang="en-US" dirty="0"/>
              <a:t>Pro 4:26  Ponder the path of thy feet, and let all thy ways be established. </a:t>
            </a:r>
          </a:p>
          <a:p>
            <a:r>
              <a:rPr lang="en-US" dirty="0"/>
              <a:t>Pro 4:27  Turn not to the right hand nor to the left: remove thy foot from evil. </a:t>
            </a:r>
          </a:p>
        </p:txBody>
      </p:sp>
    </p:spTree>
    <p:extLst>
      <p:ext uri="{BB962C8B-B14F-4D97-AF65-F5344CB8AC3E}">
        <p14:creationId xmlns:p14="http://schemas.microsoft.com/office/powerpoint/2010/main" val="1481110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7696200" cy="2246769"/>
          </a:xfrm>
          <a:prstGeom prst="rect">
            <a:avLst/>
          </a:prstGeom>
        </p:spPr>
        <p:txBody>
          <a:bodyPr wrap="square">
            <a:spAutoFit/>
          </a:bodyPr>
          <a:lstStyle/>
          <a:p>
            <a:r>
              <a:rPr lang="en-US" sz="2800" dirty="0"/>
              <a:t>Pro 4:18  But the path of the just </a:t>
            </a:r>
            <a:r>
              <a:rPr lang="en-US" sz="2800" i="1" dirty="0"/>
              <a:t>is</a:t>
            </a:r>
            <a:r>
              <a:rPr lang="en-US" sz="2800" dirty="0"/>
              <a:t> as the shining light, that </a:t>
            </a:r>
            <a:r>
              <a:rPr lang="en-US" sz="2800" dirty="0" err="1"/>
              <a:t>shineth</a:t>
            </a:r>
            <a:r>
              <a:rPr lang="en-US" sz="2800" dirty="0"/>
              <a:t> more and more unto the perfect day. </a:t>
            </a:r>
          </a:p>
          <a:p>
            <a:r>
              <a:rPr lang="en-US" sz="2800" dirty="0"/>
              <a:t>Pro 4:19  The way of the wicked </a:t>
            </a:r>
            <a:r>
              <a:rPr lang="en-US" sz="2800" i="1" dirty="0"/>
              <a:t>is</a:t>
            </a:r>
            <a:r>
              <a:rPr lang="en-US" sz="2800" dirty="0"/>
              <a:t> as darkness: they know not at what they stumble. </a:t>
            </a:r>
          </a:p>
        </p:txBody>
      </p:sp>
    </p:spTree>
    <p:extLst>
      <p:ext uri="{BB962C8B-B14F-4D97-AF65-F5344CB8AC3E}">
        <p14:creationId xmlns:p14="http://schemas.microsoft.com/office/powerpoint/2010/main" val="1237798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dnph.upi.com/sv/b/upi_com/UPI-3671430928508/2015/1/9f7b3d4161f27f26e06a8521bbfc8a8a/Nebraska-woman-suing-all-homosexuals-on-behalf-of-Go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12376"/>
            <a:ext cx="5629275" cy="37433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4840941"/>
            <a:ext cx="6324600" cy="769441"/>
          </a:xfrm>
          <a:prstGeom prst="rect">
            <a:avLst/>
          </a:prstGeom>
          <a:solidFill>
            <a:schemeClr val="tx2">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400" dirty="0" smtClean="0">
                <a:solidFill>
                  <a:schemeClr val="bg1"/>
                </a:solidFill>
              </a:rPr>
              <a:t>THE “SUPREMEST” COURT</a:t>
            </a:r>
            <a:endParaRPr lang="en-US" sz="4400" dirty="0">
              <a:solidFill>
                <a:schemeClr val="bg1"/>
              </a:solidFill>
            </a:endParaRPr>
          </a:p>
        </p:txBody>
      </p:sp>
    </p:spTree>
    <p:extLst>
      <p:ext uri="{BB962C8B-B14F-4D97-AF65-F5344CB8AC3E}">
        <p14:creationId xmlns:p14="http://schemas.microsoft.com/office/powerpoint/2010/main" val="390438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5791200" cy="5632311"/>
          </a:xfrm>
          <a:prstGeom prst="rect">
            <a:avLst/>
          </a:prstGeom>
        </p:spPr>
        <p:txBody>
          <a:bodyPr wrap="square">
            <a:spAutoFit/>
          </a:bodyPr>
          <a:lstStyle/>
          <a:p>
            <a:r>
              <a:rPr lang="en-US" sz="2400" b="1" u="sng" dirty="0"/>
              <a:t>stablish</a:t>
            </a:r>
            <a:r>
              <a:rPr lang="en-US" sz="2400" b="1" dirty="0"/>
              <a:t> G4741</a:t>
            </a:r>
            <a:r>
              <a:rPr lang="en-US" sz="2400" dirty="0"/>
              <a:t>   </a:t>
            </a:r>
            <a:r>
              <a:rPr lang="en-US" sz="2400" dirty="0" err="1"/>
              <a:t>stērizo</a:t>
            </a:r>
            <a:r>
              <a:rPr lang="en-US" sz="2400" dirty="0"/>
              <a:t>̄   </a:t>
            </a:r>
            <a:r>
              <a:rPr lang="en-US" sz="2400" i="1" dirty="0"/>
              <a:t>stay-rid'-zo</a:t>
            </a:r>
            <a:endParaRPr lang="en-US" sz="2400" dirty="0"/>
          </a:p>
          <a:p>
            <a:r>
              <a:rPr lang="en-US" sz="2400" dirty="0"/>
              <a:t>From a presumed derivative of </a:t>
            </a:r>
            <a:r>
              <a:rPr lang="en-US" sz="2400" u="sng" dirty="0"/>
              <a:t>G2476</a:t>
            </a:r>
            <a:r>
              <a:rPr lang="en-US" sz="2400" dirty="0"/>
              <a:t> (like </a:t>
            </a:r>
            <a:r>
              <a:rPr lang="en-US" sz="2400" u="sng" dirty="0"/>
              <a:t>G4731</a:t>
            </a:r>
            <a:r>
              <a:rPr lang="en-US" sz="2400" dirty="0"/>
              <a:t>); </a:t>
            </a:r>
            <a:r>
              <a:rPr lang="en-US" sz="2400" b="1" u="sng" dirty="0"/>
              <a:t>to </a:t>
            </a:r>
            <a:r>
              <a:rPr lang="en-US" sz="2400" b="1" i="1" u="sng" dirty="0"/>
              <a:t>set</a:t>
            </a:r>
            <a:r>
              <a:rPr lang="en-US" sz="2400" b="1" u="sng" dirty="0"/>
              <a:t> </a:t>
            </a:r>
            <a:r>
              <a:rPr lang="en-US" sz="2400" b="1" i="1" u="sng" dirty="0"/>
              <a:t>fast</a:t>
            </a:r>
            <a:r>
              <a:rPr lang="en-US" sz="2400" dirty="0"/>
              <a:t>, that is, (literally) to </a:t>
            </a:r>
            <a:r>
              <a:rPr lang="en-US" sz="2400" i="1" dirty="0"/>
              <a:t>turn</a:t>
            </a:r>
            <a:r>
              <a:rPr lang="en-US" sz="2400" dirty="0"/>
              <a:t> </a:t>
            </a:r>
            <a:r>
              <a:rPr lang="en-US" sz="2400" i="1" dirty="0"/>
              <a:t>resolutely</a:t>
            </a:r>
            <a:r>
              <a:rPr lang="en-US" sz="2400" dirty="0"/>
              <a:t> in a certain direction, or (figuratively) </a:t>
            </a:r>
            <a:r>
              <a:rPr lang="en-US" sz="2400" b="1" u="sng" dirty="0"/>
              <a:t>to </a:t>
            </a:r>
            <a:r>
              <a:rPr lang="en-US" sz="2400" b="1" i="1" u="sng" dirty="0"/>
              <a:t>confirm</a:t>
            </a:r>
            <a:r>
              <a:rPr lang="en-US" sz="2400" i="1" dirty="0"/>
              <a:t>:</a:t>
            </a:r>
            <a:r>
              <a:rPr lang="en-US" sz="2400" dirty="0"/>
              <a:t> - fix, (e-) stablish, </a:t>
            </a:r>
            <a:r>
              <a:rPr lang="en-US" sz="2400" dirty="0" err="1"/>
              <a:t>stedfastly</a:t>
            </a:r>
            <a:r>
              <a:rPr lang="en-US" sz="2400" dirty="0"/>
              <a:t> set, </a:t>
            </a:r>
            <a:r>
              <a:rPr lang="en-US" sz="2400" b="1" u="sng" dirty="0"/>
              <a:t>strengthen</a:t>
            </a:r>
            <a:r>
              <a:rPr lang="en-US" sz="2400" dirty="0"/>
              <a:t>.</a:t>
            </a:r>
          </a:p>
          <a:p>
            <a:r>
              <a:rPr lang="en-US" sz="2400" dirty="0"/>
              <a:t> </a:t>
            </a:r>
          </a:p>
          <a:p>
            <a:r>
              <a:rPr lang="en-US" sz="2400" dirty="0"/>
              <a:t>And heart is from </a:t>
            </a:r>
            <a:r>
              <a:rPr lang="en-US" sz="2400" b="1" dirty="0"/>
              <a:t>G2588</a:t>
            </a:r>
            <a:endParaRPr lang="en-US" sz="2400" dirty="0"/>
          </a:p>
          <a:p>
            <a:r>
              <a:rPr lang="en-US" sz="2400" dirty="0"/>
              <a:t>κα</a:t>
            </a:r>
            <a:r>
              <a:rPr lang="en-US" sz="2400" dirty="0" err="1"/>
              <a:t>ρδι</a:t>
            </a:r>
            <a:r>
              <a:rPr lang="en-US" sz="2400" dirty="0"/>
              <a:t>́α</a:t>
            </a:r>
          </a:p>
          <a:p>
            <a:r>
              <a:rPr lang="en-US" sz="2400" dirty="0" err="1"/>
              <a:t>kardia</a:t>
            </a:r>
            <a:endParaRPr lang="en-US" sz="2400" dirty="0"/>
          </a:p>
          <a:p>
            <a:r>
              <a:rPr lang="en-US" sz="2400" i="1" dirty="0" err="1"/>
              <a:t>kar</a:t>
            </a:r>
            <a:r>
              <a:rPr lang="en-US" sz="2400" i="1" dirty="0"/>
              <a:t>-</a:t>
            </a:r>
            <a:r>
              <a:rPr lang="en-US" sz="2400" i="1" dirty="0" err="1"/>
              <a:t>dee</a:t>
            </a:r>
            <a:r>
              <a:rPr lang="en-US" sz="2400" i="1" dirty="0"/>
              <a:t>'-ah</a:t>
            </a:r>
            <a:endParaRPr lang="en-US" sz="2400" dirty="0"/>
          </a:p>
          <a:p>
            <a:r>
              <a:rPr lang="en-US" sz="2400" dirty="0"/>
              <a:t>Prolonged from a primary κάρ </a:t>
            </a:r>
            <a:r>
              <a:rPr lang="en-US" sz="2400" dirty="0" err="1"/>
              <a:t>kar</a:t>
            </a:r>
            <a:r>
              <a:rPr lang="en-US" sz="2400" dirty="0"/>
              <a:t> (Latin </a:t>
            </a:r>
            <a:r>
              <a:rPr lang="en-US" sz="2400" i="1" dirty="0" err="1"/>
              <a:t>cor</a:t>
            </a:r>
            <a:r>
              <a:rPr lang="en-US" sz="2400" dirty="0"/>
              <a:t>, “heart”); the </a:t>
            </a:r>
            <a:r>
              <a:rPr lang="en-US" sz="2400" i="1" dirty="0"/>
              <a:t>heart</a:t>
            </a:r>
            <a:r>
              <a:rPr lang="en-US" sz="2400" dirty="0"/>
              <a:t>, that is, (figuratively) the </a:t>
            </a:r>
            <a:r>
              <a:rPr lang="en-US" sz="2400" b="1" i="1" u="sng" dirty="0"/>
              <a:t>thoughts</a:t>
            </a:r>
            <a:r>
              <a:rPr lang="en-US" sz="2400" b="1" u="sng" dirty="0"/>
              <a:t> </a:t>
            </a:r>
            <a:r>
              <a:rPr lang="en-US" sz="2400" dirty="0"/>
              <a:t>or </a:t>
            </a:r>
            <a:r>
              <a:rPr lang="en-US" sz="2400" b="1" i="1" u="sng" dirty="0"/>
              <a:t>feelings</a:t>
            </a:r>
            <a:r>
              <a:rPr lang="en-US" sz="2400" b="1" u="sng" dirty="0"/>
              <a:t> (</a:t>
            </a:r>
            <a:r>
              <a:rPr lang="en-US" sz="2400" b="1" i="1" u="sng" dirty="0"/>
              <a:t>mind</a:t>
            </a:r>
            <a:r>
              <a:rPr lang="en-US" sz="2400" dirty="0"/>
              <a:t>); also (by analogy) the </a:t>
            </a:r>
            <a:r>
              <a:rPr lang="en-US" sz="2400" i="1" dirty="0"/>
              <a:t>middle:</a:t>
            </a:r>
            <a:r>
              <a:rPr lang="en-US" sz="2400" dirty="0"/>
              <a:t> - (+ broken-) heart (-</a:t>
            </a:r>
            <a:r>
              <a:rPr lang="en-US" sz="2400" dirty="0" err="1"/>
              <a:t>ed</a:t>
            </a:r>
            <a:r>
              <a:rPr lang="en-US" sz="2400" dirty="0"/>
              <a:t>).</a:t>
            </a:r>
          </a:p>
        </p:txBody>
      </p:sp>
    </p:spTree>
    <p:extLst>
      <p:ext uri="{BB962C8B-B14F-4D97-AF65-F5344CB8AC3E}">
        <p14:creationId xmlns:p14="http://schemas.microsoft.com/office/powerpoint/2010/main" val="3846039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077200" cy="5632311"/>
          </a:xfrm>
          <a:prstGeom prst="rect">
            <a:avLst/>
          </a:prstGeom>
        </p:spPr>
        <p:txBody>
          <a:bodyPr wrap="square">
            <a:spAutoFit/>
          </a:bodyPr>
          <a:lstStyle/>
          <a:p>
            <a:r>
              <a:rPr lang="en-US" dirty="0" err="1"/>
              <a:t>Deu</a:t>
            </a:r>
            <a:r>
              <a:rPr lang="en-US" dirty="0"/>
              <a:t> 6:1  Now these </a:t>
            </a:r>
            <a:r>
              <a:rPr lang="en-US" i="1" dirty="0"/>
              <a:t>are</a:t>
            </a:r>
            <a:r>
              <a:rPr lang="en-US" dirty="0"/>
              <a:t> the commandments, the statutes, and the judgments, which the LORD your God commanded to teach you, that ye might do </a:t>
            </a:r>
            <a:r>
              <a:rPr lang="en-US" i="1" dirty="0"/>
              <a:t>them</a:t>
            </a:r>
            <a:r>
              <a:rPr lang="en-US" dirty="0"/>
              <a:t> in the land whither ye go to possess it: </a:t>
            </a:r>
          </a:p>
          <a:p>
            <a:r>
              <a:rPr lang="en-US" dirty="0" err="1"/>
              <a:t>Deu</a:t>
            </a:r>
            <a:r>
              <a:rPr lang="en-US" dirty="0"/>
              <a:t> 6:2  That thou </a:t>
            </a:r>
            <a:r>
              <a:rPr lang="en-US" dirty="0" err="1"/>
              <a:t>mightest</a:t>
            </a:r>
            <a:r>
              <a:rPr lang="en-US" dirty="0"/>
              <a:t> fear the LORD thy God, to keep all his statutes and his commandments, which I command thee, thou, and thy son, and thy son's son, all the days of thy life; and that thy days may be prolonged. </a:t>
            </a:r>
          </a:p>
          <a:p>
            <a:r>
              <a:rPr lang="en-US" b="1" dirty="0" err="1"/>
              <a:t>Deu</a:t>
            </a:r>
            <a:r>
              <a:rPr lang="en-US" b="1" dirty="0"/>
              <a:t> 6:3</a:t>
            </a:r>
            <a:r>
              <a:rPr lang="en-US" dirty="0"/>
              <a:t>  Hear therefore, O Israel, and observe to do </a:t>
            </a:r>
            <a:r>
              <a:rPr lang="en-US" i="1" dirty="0"/>
              <a:t>it;</a:t>
            </a:r>
            <a:r>
              <a:rPr lang="en-US" dirty="0"/>
              <a:t> that it may be well with thee, and that ye may increase mightily, as the LORD God of thy fathers hath promised thee, in the land that </a:t>
            </a:r>
            <a:r>
              <a:rPr lang="en-US" dirty="0" err="1"/>
              <a:t>floweth</a:t>
            </a:r>
            <a:r>
              <a:rPr lang="en-US" dirty="0"/>
              <a:t> with milk and honey. </a:t>
            </a:r>
          </a:p>
          <a:p>
            <a:r>
              <a:rPr lang="en-US" dirty="0" err="1"/>
              <a:t>Deu</a:t>
            </a:r>
            <a:r>
              <a:rPr lang="en-US" dirty="0"/>
              <a:t> 6:4  Hear, O Israel: The LORD our God </a:t>
            </a:r>
            <a:r>
              <a:rPr lang="en-US" i="1" dirty="0"/>
              <a:t>is</a:t>
            </a:r>
            <a:r>
              <a:rPr lang="en-US" dirty="0"/>
              <a:t> one LORD: </a:t>
            </a:r>
          </a:p>
          <a:p>
            <a:r>
              <a:rPr lang="en-US" dirty="0" err="1"/>
              <a:t>Deu</a:t>
            </a:r>
            <a:r>
              <a:rPr lang="en-US" dirty="0"/>
              <a:t> 6:5  And thou shalt love the LORD thy God with all thine heart, and with all thy soul, and with all thy might. </a:t>
            </a:r>
          </a:p>
          <a:p>
            <a:r>
              <a:rPr lang="en-US" dirty="0" err="1"/>
              <a:t>Deu</a:t>
            </a:r>
            <a:r>
              <a:rPr lang="en-US" dirty="0"/>
              <a:t> 6:</a:t>
            </a:r>
            <a:r>
              <a:rPr lang="en-US" b="1" u="sng" dirty="0"/>
              <a:t>6  And these words, which I command thee this day, shall be in thine heart:</a:t>
            </a:r>
            <a:r>
              <a:rPr lang="en-US" dirty="0"/>
              <a:t> </a:t>
            </a:r>
          </a:p>
          <a:p>
            <a:r>
              <a:rPr lang="en-US" dirty="0" err="1"/>
              <a:t>Deu</a:t>
            </a:r>
            <a:r>
              <a:rPr lang="en-US" dirty="0"/>
              <a:t> 6:7  And thou shalt teach them diligently unto thy children, and shalt talk of them when thou </a:t>
            </a:r>
            <a:r>
              <a:rPr lang="en-US" dirty="0" err="1"/>
              <a:t>sittest</a:t>
            </a:r>
            <a:r>
              <a:rPr lang="en-US" dirty="0"/>
              <a:t> in thine house, and when thou </a:t>
            </a:r>
            <a:r>
              <a:rPr lang="en-US" dirty="0" err="1"/>
              <a:t>walkest</a:t>
            </a:r>
            <a:r>
              <a:rPr lang="en-US" dirty="0"/>
              <a:t> by the way, and when thou </a:t>
            </a:r>
            <a:r>
              <a:rPr lang="en-US" dirty="0" err="1"/>
              <a:t>liest</a:t>
            </a:r>
            <a:r>
              <a:rPr lang="en-US" dirty="0"/>
              <a:t> down, and when thou </a:t>
            </a:r>
            <a:r>
              <a:rPr lang="en-US" dirty="0" err="1"/>
              <a:t>risest</a:t>
            </a:r>
            <a:r>
              <a:rPr lang="en-US" dirty="0"/>
              <a:t> up. </a:t>
            </a:r>
          </a:p>
          <a:p>
            <a:r>
              <a:rPr lang="en-US" dirty="0" err="1"/>
              <a:t>Deu</a:t>
            </a:r>
            <a:r>
              <a:rPr lang="en-US" dirty="0"/>
              <a:t> 6:8  And thou shalt bind them for a sign upon thine hand, and they shall be as frontlets between thine eyes. </a:t>
            </a:r>
          </a:p>
          <a:p>
            <a:r>
              <a:rPr lang="en-US" dirty="0" err="1"/>
              <a:t>Deu</a:t>
            </a:r>
            <a:r>
              <a:rPr lang="en-US" dirty="0"/>
              <a:t> 6:9  And thou shalt write them upon the posts of thy house, and on thy gates. </a:t>
            </a:r>
          </a:p>
          <a:p>
            <a:r>
              <a:rPr lang="en-US" dirty="0"/>
              <a:t> </a:t>
            </a:r>
          </a:p>
        </p:txBody>
      </p:sp>
    </p:spTree>
    <p:extLst>
      <p:ext uri="{BB962C8B-B14F-4D97-AF65-F5344CB8AC3E}">
        <p14:creationId xmlns:p14="http://schemas.microsoft.com/office/powerpoint/2010/main" val="25945176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391400" cy="3970318"/>
          </a:xfrm>
          <a:prstGeom prst="rect">
            <a:avLst/>
          </a:prstGeom>
        </p:spPr>
        <p:txBody>
          <a:bodyPr wrap="square">
            <a:spAutoFit/>
          </a:bodyPr>
          <a:lstStyle/>
          <a:p>
            <a:r>
              <a:rPr lang="en-US" sz="2800" b="1" dirty="0" err="1"/>
              <a:t>Deu</a:t>
            </a:r>
            <a:r>
              <a:rPr lang="en-US" sz="2800" b="1" dirty="0"/>
              <a:t> 28:1</a:t>
            </a:r>
            <a:r>
              <a:rPr lang="en-US" sz="2800" dirty="0"/>
              <a:t>  And it shall come to pass, </a:t>
            </a:r>
            <a:r>
              <a:rPr lang="en-US" sz="2800" b="1" u="sng" dirty="0"/>
              <a:t>if thou shalt hearken diligently unto the voice of the LORD thy God, to observe </a:t>
            </a:r>
            <a:r>
              <a:rPr lang="en-US" sz="2800" b="1" i="1" u="sng" dirty="0"/>
              <a:t>and</a:t>
            </a:r>
            <a:r>
              <a:rPr lang="en-US" sz="2800" b="1" u="sng" dirty="0"/>
              <a:t> to do all his commandments</a:t>
            </a:r>
            <a:r>
              <a:rPr lang="en-US" sz="2800" dirty="0"/>
              <a:t> which I command thee this day, that the LORD thy God will set thee on high above all nations of the earth: </a:t>
            </a:r>
          </a:p>
          <a:p>
            <a:r>
              <a:rPr lang="en-US" sz="2800" dirty="0" err="1"/>
              <a:t>Deu</a:t>
            </a:r>
            <a:r>
              <a:rPr lang="en-US" sz="2800" dirty="0"/>
              <a:t> 28:2  And all these blessings shall come on thee, and overtake thee, </a:t>
            </a:r>
            <a:r>
              <a:rPr lang="en-US" sz="2800" b="1" u="sng" dirty="0"/>
              <a:t>if thou shalt hearken unto the voice of the LORD thy God</a:t>
            </a:r>
            <a:r>
              <a:rPr lang="en-US" sz="2800" dirty="0"/>
              <a:t>. </a:t>
            </a:r>
          </a:p>
        </p:txBody>
      </p:sp>
    </p:spTree>
    <p:extLst>
      <p:ext uri="{BB962C8B-B14F-4D97-AF65-F5344CB8AC3E}">
        <p14:creationId xmlns:p14="http://schemas.microsoft.com/office/powerpoint/2010/main" val="3061688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543800" cy="3785652"/>
          </a:xfrm>
          <a:prstGeom prst="rect">
            <a:avLst/>
          </a:prstGeom>
        </p:spPr>
        <p:txBody>
          <a:bodyPr wrap="square">
            <a:spAutoFit/>
          </a:bodyPr>
          <a:lstStyle/>
          <a:p>
            <a:r>
              <a:rPr lang="en-US" sz="2400" b="1" dirty="0"/>
              <a:t>Hearken...............H8085</a:t>
            </a:r>
            <a:r>
              <a:rPr lang="en-US" sz="2400" dirty="0"/>
              <a:t>   </a:t>
            </a:r>
            <a:r>
              <a:rPr lang="en-US" sz="2400" dirty="0" err="1"/>
              <a:t>shâma</a:t>
            </a:r>
            <a:r>
              <a:rPr lang="en-US" sz="2400" dirty="0"/>
              <a:t>‛   </a:t>
            </a:r>
            <a:r>
              <a:rPr lang="en-US" sz="2400" i="1" dirty="0" err="1"/>
              <a:t>shaw-mah</a:t>
            </a:r>
            <a:r>
              <a:rPr lang="en-US" sz="2400" i="1" dirty="0"/>
              <a:t>'</a:t>
            </a:r>
            <a:endParaRPr lang="en-US" sz="2400" dirty="0"/>
          </a:p>
          <a:p>
            <a:r>
              <a:rPr lang="en-US" sz="2400" dirty="0"/>
              <a:t>A primitive root; to </a:t>
            </a:r>
            <a:r>
              <a:rPr lang="en-US" sz="2400" b="1" i="1" u="sng" dirty="0"/>
              <a:t>hear</a:t>
            </a:r>
            <a:r>
              <a:rPr lang="en-US" sz="2400" b="1" u="sng" dirty="0"/>
              <a:t> intelligently</a:t>
            </a:r>
            <a:r>
              <a:rPr lang="en-US" sz="2400" dirty="0"/>
              <a:t> (often </a:t>
            </a:r>
            <a:r>
              <a:rPr lang="en-US" sz="2400" b="1" dirty="0"/>
              <a:t>with implication of attention</a:t>
            </a:r>
            <a:r>
              <a:rPr lang="en-US" sz="2400" dirty="0"/>
              <a:t>, </a:t>
            </a:r>
            <a:r>
              <a:rPr lang="en-US" sz="2400" b="1" u="sng" dirty="0"/>
              <a:t>obedience</a:t>
            </a:r>
            <a:r>
              <a:rPr lang="en-US" sz="2400" dirty="0"/>
              <a:t>, etc.; causatively to </a:t>
            </a:r>
            <a:r>
              <a:rPr lang="en-US" sz="2400" i="1" dirty="0"/>
              <a:t>tell</a:t>
            </a:r>
            <a:r>
              <a:rPr lang="en-US" sz="2400" dirty="0"/>
              <a:t>, etc.): -  X attentively, call (gather) together, X carefully, X certainly, consent, consider, be content, declare, X </a:t>
            </a:r>
            <a:r>
              <a:rPr lang="en-US" sz="2400" b="1" u="sng" dirty="0"/>
              <a:t>diligently, discern</a:t>
            </a:r>
            <a:r>
              <a:rPr lang="en-US" sz="2400" dirty="0"/>
              <a:t>, give ear, (cause to, let, make to) hear (-ken, tell), X indeed, listen, make (a) noise, (</a:t>
            </a:r>
            <a:r>
              <a:rPr lang="en-US" sz="2400" b="1" u="sng" dirty="0"/>
              <a:t>be) obedient, obey</a:t>
            </a:r>
            <a:r>
              <a:rPr lang="en-US" sz="2400" dirty="0"/>
              <a:t>, perceive, (make a) proclaim (-</a:t>
            </a:r>
            <a:r>
              <a:rPr lang="en-US" sz="2400" dirty="0" err="1"/>
              <a:t>ation</a:t>
            </a:r>
            <a:r>
              <a:rPr lang="en-US" sz="2400" dirty="0"/>
              <a:t>), publish, regard, report, shew (forth), (make a) sound, X surely, tell, understand, whosoever [</a:t>
            </a:r>
            <a:r>
              <a:rPr lang="en-US" sz="2400" dirty="0" err="1"/>
              <a:t>heareth</a:t>
            </a:r>
            <a:r>
              <a:rPr lang="en-US" sz="2400" dirty="0"/>
              <a:t>], witness.</a:t>
            </a:r>
          </a:p>
        </p:txBody>
      </p:sp>
    </p:spTree>
    <p:extLst>
      <p:ext uri="{BB962C8B-B14F-4D97-AF65-F5344CB8AC3E}">
        <p14:creationId xmlns:p14="http://schemas.microsoft.com/office/powerpoint/2010/main" val="3036416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7391400" cy="3970318"/>
          </a:xfrm>
          <a:prstGeom prst="rect">
            <a:avLst/>
          </a:prstGeom>
        </p:spPr>
        <p:txBody>
          <a:bodyPr wrap="square">
            <a:spAutoFit/>
          </a:bodyPr>
          <a:lstStyle/>
          <a:p>
            <a:r>
              <a:rPr lang="en-US" sz="2800" dirty="0"/>
              <a:t>Pro 4:20  My son, attend to my words; incline thine ear unto my sayings. </a:t>
            </a:r>
          </a:p>
          <a:p>
            <a:r>
              <a:rPr lang="en-US" sz="2800" dirty="0"/>
              <a:t>Pro 4:21  Let them not depart from thine eyes; keep them in the midst of thine heart. </a:t>
            </a:r>
          </a:p>
          <a:p>
            <a:r>
              <a:rPr lang="en-US" sz="2800" dirty="0"/>
              <a:t>Pro 4:22  For they </a:t>
            </a:r>
            <a:r>
              <a:rPr lang="en-US" sz="2800" i="1" dirty="0"/>
              <a:t>are</a:t>
            </a:r>
            <a:r>
              <a:rPr lang="en-US" sz="2800" dirty="0"/>
              <a:t> life unto those that find them, and health to all their flesh. </a:t>
            </a:r>
          </a:p>
          <a:p>
            <a:r>
              <a:rPr lang="en-US" sz="2800" dirty="0"/>
              <a:t>Pro 4:23  Keep thy heart with all diligence; for out of it </a:t>
            </a:r>
            <a:r>
              <a:rPr lang="en-US" sz="2800" i="1" dirty="0"/>
              <a:t>are</a:t>
            </a:r>
            <a:r>
              <a:rPr lang="en-US" sz="2800" dirty="0"/>
              <a:t> the issues of life. </a:t>
            </a:r>
          </a:p>
          <a:p>
            <a:r>
              <a:rPr lang="en-US" sz="2800" dirty="0"/>
              <a:t> </a:t>
            </a:r>
          </a:p>
        </p:txBody>
      </p:sp>
    </p:spTree>
    <p:extLst>
      <p:ext uri="{BB962C8B-B14F-4D97-AF65-F5344CB8AC3E}">
        <p14:creationId xmlns:p14="http://schemas.microsoft.com/office/powerpoint/2010/main" val="15699849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7924800" cy="1815882"/>
          </a:xfrm>
          <a:prstGeom prst="rect">
            <a:avLst/>
          </a:prstGeom>
        </p:spPr>
        <p:txBody>
          <a:bodyPr wrap="square">
            <a:spAutoFit/>
          </a:bodyPr>
          <a:lstStyle/>
          <a:p>
            <a:r>
              <a:rPr lang="en-US" sz="2800" dirty="0" err="1"/>
              <a:t>Deu</a:t>
            </a:r>
            <a:r>
              <a:rPr lang="en-US" sz="2800" dirty="0"/>
              <a:t> 28:14  And thou shalt not go aside from any of the words which I command thee this day, </a:t>
            </a:r>
            <a:r>
              <a:rPr lang="en-US" sz="2800" i="1" dirty="0"/>
              <a:t>to</a:t>
            </a:r>
            <a:r>
              <a:rPr lang="en-US" sz="2800" dirty="0"/>
              <a:t> the right hand, or </a:t>
            </a:r>
            <a:r>
              <a:rPr lang="en-US" sz="2800" i="1" dirty="0"/>
              <a:t>to</a:t>
            </a:r>
            <a:r>
              <a:rPr lang="en-US" sz="2800" dirty="0"/>
              <a:t> the left, to go after other gods to serve them. </a:t>
            </a:r>
          </a:p>
        </p:txBody>
      </p:sp>
    </p:spTree>
    <p:extLst>
      <p:ext uri="{BB962C8B-B14F-4D97-AF65-F5344CB8AC3E}">
        <p14:creationId xmlns:p14="http://schemas.microsoft.com/office/powerpoint/2010/main" val="38250340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7696200" cy="2677656"/>
          </a:xfrm>
          <a:prstGeom prst="rect">
            <a:avLst/>
          </a:prstGeom>
        </p:spPr>
        <p:txBody>
          <a:bodyPr wrap="square">
            <a:spAutoFit/>
          </a:bodyPr>
          <a:lstStyle/>
          <a:p>
            <a:r>
              <a:rPr lang="en-US" sz="2800" dirty="0" err="1"/>
              <a:t>Deu</a:t>
            </a:r>
            <a:r>
              <a:rPr lang="en-US" sz="2800" dirty="0"/>
              <a:t> 28:15  But it shall come to pass, </a:t>
            </a:r>
            <a:r>
              <a:rPr lang="en-US" sz="2800" b="1" u="sng" dirty="0"/>
              <a:t>if thou wilt not hearken unto the voice of the LORD thy God, to observe to do all his commandments</a:t>
            </a:r>
            <a:r>
              <a:rPr lang="en-US" sz="2800" dirty="0"/>
              <a:t> and his statutes which I command thee this day; that all these curses shall come upon thee, and overtake thee: </a:t>
            </a:r>
          </a:p>
        </p:txBody>
      </p:sp>
    </p:spTree>
    <p:extLst>
      <p:ext uri="{BB962C8B-B14F-4D97-AF65-F5344CB8AC3E}">
        <p14:creationId xmlns:p14="http://schemas.microsoft.com/office/powerpoint/2010/main" val="1702465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7696200" cy="2677656"/>
          </a:xfrm>
          <a:prstGeom prst="rect">
            <a:avLst/>
          </a:prstGeom>
        </p:spPr>
        <p:txBody>
          <a:bodyPr wrap="square">
            <a:spAutoFit/>
          </a:bodyPr>
          <a:lstStyle/>
          <a:p>
            <a:r>
              <a:rPr lang="en-US" sz="2800" dirty="0"/>
              <a:t>Pro 4:25  Let thine eyes look right on, and let thine eyelids look straight before thee. </a:t>
            </a:r>
          </a:p>
          <a:p>
            <a:r>
              <a:rPr lang="en-US" sz="2800" dirty="0"/>
              <a:t>Pro 4:26  Ponder the path of thy feet, and let all thy ways be established. </a:t>
            </a:r>
          </a:p>
          <a:p>
            <a:r>
              <a:rPr lang="en-US" sz="2800" dirty="0"/>
              <a:t>Pro 4:27  Turn not to the right hand nor to the left: remove thy foot from evil. </a:t>
            </a:r>
          </a:p>
        </p:txBody>
      </p:sp>
    </p:spTree>
    <p:extLst>
      <p:ext uri="{BB962C8B-B14F-4D97-AF65-F5344CB8AC3E}">
        <p14:creationId xmlns:p14="http://schemas.microsoft.com/office/powerpoint/2010/main" val="4169180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7772400" cy="954107"/>
          </a:xfrm>
          <a:prstGeom prst="rect">
            <a:avLst/>
          </a:prstGeom>
        </p:spPr>
        <p:txBody>
          <a:bodyPr wrap="square">
            <a:spAutoFit/>
          </a:bodyPr>
          <a:lstStyle/>
          <a:p>
            <a:r>
              <a:rPr lang="en-US" sz="2800" b="1" u="sng" dirty="0"/>
              <a:t>Pro_3:6</a:t>
            </a:r>
            <a:r>
              <a:rPr lang="en-US" sz="2800" dirty="0"/>
              <a:t>  In all thy ways acknowledge him, and he shall </a:t>
            </a:r>
            <a:r>
              <a:rPr lang="en-US" sz="2800" b="1" u="sng" dirty="0"/>
              <a:t>direct thy paths</a:t>
            </a:r>
            <a:r>
              <a:rPr lang="en-US" sz="2800" dirty="0"/>
              <a:t>. </a:t>
            </a:r>
          </a:p>
        </p:txBody>
      </p:sp>
    </p:spTree>
    <p:extLst>
      <p:ext uri="{BB962C8B-B14F-4D97-AF65-F5344CB8AC3E}">
        <p14:creationId xmlns:p14="http://schemas.microsoft.com/office/powerpoint/2010/main" val="31935079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7848600" cy="1569660"/>
          </a:xfrm>
          <a:prstGeom prst="rect">
            <a:avLst/>
          </a:prstGeom>
        </p:spPr>
        <p:txBody>
          <a:bodyPr wrap="square">
            <a:spAutoFit/>
          </a:bodyPr>
          <a:lstStyle/>
          <a:p>
            <a:r>
              <a:rPr lang="en-US" sz="3200" u="sng" dirty="0"/>
              <a:t>Jer_10:23</a:t>
            </a:r>
            <a:r>
              <a:rPr lang="en-US" sz="3200" dirty="0"/>
              <a:t>  O LORD, I know that the way of man </a:t>
            </a:r>
            <a:r>
              <a:rPr lang="en-US" sz="3200" i="1" dirty="0"/>
              <a:t>is</a:t>
            </a:r>
            <a:r>
              <a:rPr lang="en-US" sz="3200" dirty="0"/>
              <a:t> not in himself: </a:t>
            </a:r>
            <a:r>
              <a:rPr lang="en-US" sz="3200" i="1" dirty="0"/>
              <a:t>it is</a:t>
            </a:r>
            <a:r>
              <a:rPr lang="en-US" sz="3200" dirty="0"/>
              <a:t> not in man that </a:t>
            </a:r>
            <a:r>
              <a:rPr lang="en-US" sz="3200" dirty="0" err="1"/>
              <a:t>walketh</a:t>
            </a:r>
            <a:r>
              <a:rPr lang="en-US" sz="3200" dirty="0"/>
              <a:t> to direct his steps. </a:t>
            </a:r>
          </a:p>
        </p:txBody>
      </p:sp>
    </p:spTree>
    <p:extLst>
      <p:ext uri="{BB962C8B-B14F-4D97-AF65-F5344CB8AC3E}">
        <p14:creationId xmlns:p14="http://schemas.microsoft.com/office/powerpoint/2010/main" val="9423881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2013"/>
            <a:ext cx="7696200" cy="2677656"/>
          </a:xfrm>
          <a:prstGeom prst="rect">
            <a:avLst/>
          </a:prstGeom>
        </p:spPr>
        <p:txBody>
          <a:bodyPr wrap="square">
            <a:spAutoFit/>
          </a:bodyPr>
          <a:lstStyle/>
          <a:p>
            <a:r>
              <a:rPr lang="en-US" sz="2800" dirty="0"/>
              <a:t>Mat 7:13  Enter ye in at the strait gate: for wide </a:t>
            </a:r>
            <a:r>
              <a:rPr lang="en-US" sz="2800" i="1" dirty="0"/>
              <a:t>is</a:t>
            </a:r>
            <a:r>
              <a:rPr lang="en-US" sz="2800" dirty="0"/>
              <a:t> the gate, and broad </a:t>
            </a:r>
            <a:r>
              <a:rPr lang="en-US" sz="2800" i="1" dirty="0"/>
              <a:t>is</a:t>
            </a:r>
            <a:r>
              <a:rPr lang="en-US" sz="2800" dirty="0"/>
              <a:t> the way, that </a:t>
            </a:r>
            <a:r>
              <a:rPr lang="en-US" sz="2800" dirty="0" err="1"/>
              <a:t>leadeth</a:t>
            </a:r>
            <a:r>
              <a:rPr lang="en-US" sz="2800" dirty="0"/>
              <a:t> to destruction, and many there be which go in thereat: </a:t>
            </a:r>
          </a:p>
          <a:p>
            <a:r>
              <a:rPr lang="en-US" sz="2800" dirty="0"/>
              <a:t>Mat 7:14  Because strait </a:t>
            </a:r>
            <a:r>
              <a:rPr lang="en-US" sz="2800" i="1" dirty="0"/>
              <a:t>is</a:t>
            </a:r>
            <a:r>
              <a:rPr lang="en-US" sz="2800" dirty="0"/>
              <a:t> the gate, and narrow </a:t>
            </a:r>
            <a:r>
              <a:rPr lang="en-US" sz="2800" i="1" dirty="0"/>
              <a:t>is</a:t>
            </a:r>
            <a:r>
              <a:rPr lang="en-US" sz="2800" dirty="0"/>
              <a:t> the way, which </a:t>
            </a:r>
            <a:r>
              <a:rPr lang="en-US" sz="2800" dirty="0" err="1"/>
              <a:t>leadeth</a:t>
            </a:r>
            <a:r>
              <a:rPr lang="en-US" sz="2800" dirty="0"/>
              <a:t> unto life, and few there be that find it. </a:t>
            </a:r>
          </a:p>
        </p:txBody>
      </p:sp>
    </p:spTree>
    <p:extLst>
      <p:ext uri="{BB962C8B-B14F-4D97-AF65-F5344CB8AC3E}">
        <p14:creationId xmlns:p14="http://schemas.microsoft.com/office/powerpoint/2010/main" val="2048703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010400" cy="2062103"/>
          </a:xfrm>
          <a:prstGeom prst="rect">
            <a:avLst/>
          </a:prstGeom>
        </p:spPr>
        <p:txBody>
          <a:bodyPr wrap="square">
            <a:spAutoFit/>
          </a:bodyPr>
          <a:lstStyle/>
          <a:p>
            <a:r>
              <a:rPr lang="en-US" sz="3200" b="1" dirty="0" err="1"/>
              <a:t>Luk</a:t>
            </a:r>
            <a:r>
              <a:rPr lang="en-US" sz="3200" b="1" dirty="0"/>
              <a:t> 18:8  I tell you that he will avenge them speedily. Nevertheless when the Son of man cometh, shall he find faith on the earth? </a:t>
            </a:r>
            <a:endParaRPr lang="en-US" sz="3200" dirty="0"/>
          </a:p>
        </p:txBody>
      </p:sp>
    </p:spTree>
    <p:extLst>
      <p:ext uri="{BB962C8B-B14F-4D97-AF65-F5344CB8AC3E}">
        <p14:creationId xmlns:p14="http://schemas.microsoft.com/office/powerpoint/2010/main" val="36877105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7696200" cy="1815882"/>
          </a:xfrm>
          <a:prstGeom prst="rect">
            <a:avLst/>
          </a:prstGeom>
        </p:spPr>
        <p:txBody>
          <a:bodyPr wrap="square">
            <a:spAutoFit/>
          </a:bodyPr>
          <a:lstStyle/>
          <a:p>
            <a:r>
              <a:rPr lang="en-US" sz="2800" dirty="0"/>
              <a:t>2Pe 1:4  </a:t>
            </a:r>
            <a:r>
              <a:rPr lang="en-US" sz="2800" b="1" u="sng" dirty="0"/>
              <a:t>Whereby</a:t>
            </a:r>
            <a:r>
              <a:rPr lang="en-US" sz="2800" dirty="0"/>
              <a:t> are given unto us exceeding great and precious promises: that by these ye might be partakers of the divine nature, having escaped the corruption that is in the world through lust. </a:t>
            </a:r>
          </a:p>
        </p:txBody>
      </p:sp>
    </p:spTree>
    <p:extLst>
      <p:ext uri="{BB962C8B-B14F-4D97-AF65-F5344CB8AC3E}">
        <p14:creationId xmlns:p14="http://schemas.microsoft.com/office/powerpoint/2010/main" val="42273632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2936"/>
            <a:ext cx="7391400" cy="3693319"/>
          </a:xfrm>
          <a:prstGeom prst="rect">
            <a:avLst/>
          </a:prstGeom>
        </p:spPr>
        <p:txBody>
          <a:bodyPr wrap="square">
            <a:spAutoFit/>
          </a:bodyPr>
          <a:lstStyle/>
          <a:p>
            <a:r>
              <a:rPr lang="en-US" sz="3600" b="1" u="sng" dirty="0"/>
              <a:t>What makes a promise precious?</a:t>
            </a:r>
            <a:br>
              <a:rPr lang="en-US" sz="3600" b="1" u="sng" dirty="0"/>
            </a:br>
            <a:r>
              <a:rPr lang="en-US" dirty="0"/>
              <a:t/>
            </a:r>
            <a:br>
              <a:rPr lang="en-US" dirty="0"/>
            </a:br>
            <a:r>
              <a:rPr lang="en-US" sz="3600" dirty="0"/>
              <a:t>1. The thing promised must be valuable.</a:t>
            </a:r>
            <a:br>
              <a:rPr lang="en-US" sz="3600" dirty="0"/>
            </a:br>
            <a:r>
              <a:rPr lang="en-US" sz="3600" dirty="0"/>
              <a:t>2. He who promises must be truthful.</a:t>
            </a:r>
            <a:br>
              <a:rPr lang="en-US" sz="3600" dirty="0"/>
            </a:br>
            <a:r>
              <a:rPr lang="en-US" sz="3600" dirty="0"/>
              <a:t>3. He who promises must be able to perform.</a:t>
            </a:r>
          </a:p>
        </p:txBody>
      </p:sp>
    </p:spTree>
    <p:extLst>
      <p:ext uri="{BB962C8B-B14F-4D97-AF65-F5344CB8AC3E}">
        <p14:creationId xmlns:p14="http://schemas.microsoft.com/office/powerpoint/2010/main" val="2177739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467600" cy="1569660"/>
          </a:xfrm>
          <a:prstGeom prst="rect">
            <a:avLst/>
          </a:prstGeom>
        </p:spPr>
        <p:txBody>
          <a:bodyPr wrap="square">
            <a:spAutoFit/>
          </a:bodyPr>
          <a:lstStyle/>
          <a:p>
            <a:r>
              <a:rPr lang="en-US" sz="3200" u="sng" dirty="0"/>
              <a:t>Joh_14:6</a:t>
            </a:r>
            <a:r>
              <a:rPr lang="en-US" sz="3200" dirty="0"/>
              <a:t>  Jesus </a:t>
            </a:r>
            <a:r>
              <a:rPr lang="en-US" sz="3200" dirty="0" err="1"/>
              <a:t>saith</a:t>
            </a:r>
            <a:r>
              <a:rPr lang="en-US" sz="3200" dirty="0"/>
              <a:t> unto him, I am the way, the truth, and the life: no man cometh unto the Father, but by me. </a:t>
            </a:r>
          </a:p>
        </p:txBody>
      </p:sp>
    </p:spTree>
    <p:extLst>
      <p:ext uri="{BB962C8B-B14F-4D97-AF65-F5344CB8AC3E}">
        <p14:creationId xmlns:p14="http://schemas.microsoft.com/office/powerpoint/2010/main" val="1011072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7086600" cy="1754326"/>
          </a:xfrm>
          <a:prstGeom prst="rect">
            <a:avLst/>
          </a:prstGeom>
        </p:spPr>
        <p:txBody>
          <a:bodyPr wrap="square">
            <a:spAutoFit/>
          </a:bodyPr>
          <a:lstStyle/>
          <a:p>
            <a:r>
              <a:rPr lang="en-US" sz="3600" b="1" dirty="0"/>
              <a:t>where is the good way, and walk therein</a:t>
            </a:r>
            <a:r>
              <a:rPr lang="en-US" sz="3600" dirty="0"/>
              <a:t>;</a:t>
            </a:r>
          </a:p>
          <a:p>
            <a:r>
              <a:rPr lang="en-US" sz="3600" dirty="0"/>
              <a:t> </a:t>
            </a:r>
          </a:p>
        </p:txBody>
      </p:sp>
    </p:spTree>
    <p:extLst>
      <p:ext uri="{BB962C8B-B14F-4D97-AF65-F5344CB8AC3E}">
        <p14:creationId xmlns:p14="http://schemas.microsoft.com/office/powerpoint/2010/main" val="42918445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97511"/>
            <a:ext cx="7620000" cy="2677656"/>
          </a:xfrm>
          <a:prstGeom prst="rect">
            <a:avLst/>
          </a:prstGeom>
        </p:spPr>
        <p:txBody>
          <a:bodyPr wrap="square">
            <a:spAutoFit/>
          </a:bodyPr>
          <a:lstStyle/>
          <a:p>
            <a:r>
              <a:rPr lang="en-US" sz="2800" dirty="0"/>
              <a:t>Joh 14:6  Jesus </a:t>
            </a:r>
            <a:r>
              <a:rPr lang="en-US" sz="2800" dirty="0" err="1"/>
              <a:t>saith</a:t>
            </a:r>
            <a:r>
              <a:rPr lang="en-US" sz="2800" dirty="0"/>
              <a:t> unto him, </a:t>
            </a:r>
            <a:r>
              <a:rPr lang="en-US" sz="2800" b="1" u="sng" dirty="0"/>
              <a:t>I am the way</a:t>
            </a:r>
            <a:r>
              <a:rPr lang="en-US" sz="2800" dirty="0"/>
              <a:t>, the truth, and the life: no man cometh unto the Father, </a:t>
            </a:r>
            <a:r>
              <a:rPr lang="en-US" sz="2800" b="1" u="sng" dirty="0"/>
              <a:t>but by me.</a:t>
            </a:r>
            <a:r>
              <a:rPr lang="en-US" sz="2800" dirty="0"/>
              <a:t> </a:t>
            </a:r>
          </a:p>
          <a:p>
            <a:r>
              <a:rPr lang="en-US" sz="2800" dirty="0"/>
              <a:t>Joh 14:7  If ye had known me, ye should have known my Father also: and from henceforth ye know him, and have seen him. </a:t>
            </a:r>
          </a:p>
        </p:txBody>
      </p:sp>
    </p:spTree>
    <p:extLst>
      <p:ext uri="{BB962C8B-B14F-4D97-AF65-F5344CB8AC3E}">
        <p14:creationId xmlns:p14="http://schemas.microsoft.com/office/powerpoint/2010/main" val="133459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7772400" cy="4154984"/>
          </a:xfrm>
          <a:prstGeom prst="rect">
            <a:avLst/>
          </a:prstGeom>
        </p:spPr>
        <p:txBody>
          <a:bodyPr wrap="square">
            <a:spAutoFit/>
          </a:bodyPr>
          <a:lstStyle/>
          <a:p>
            <a:r>
              <a:rPr lang="en-US" sz="2400" dirty="0"/>
              <a:t>Joh 10:29  My Father, which gave </a:t>
            </a:r>
            <a:r>
              <a:rPr lang="en-US" sz="2400" i="1" dirty="0"/>
              <a:t>them</a:t>
            </a:r>
            <a:r>
              <a:rPr lang="en-US" sz="2400" dirty="0"/>
              <a:t> me, is greater than all; and no </a:t>
            </a:r>
            <a:r>
              <a:rPr lang="en-US" sz="2400" i="1" dirty="0"/>
              <a:t>man</a:t>
            </a:r>
            <a:r>
              <a:rPr lang="en-US" sz="2400" dirty="0"/>
              <a:t> is able to pluck </a:t>
            </a:r>
            <a:r>
              <a:rPr lang="en-US" sz="2400" i="1" dirty="0"/>
              <a:t>them</a:t>
            </a:r>
            <a:r>
              <a:rPr lang="en-US" sz="2400" dirty="0"/>
              <a:t> out of my Father's hand. </a:t>
            </a:r>
          </a:p>
          <a:p>
            <a:r>
              <a:rPr lang="en-US" sz="2400" u="sng" dirty="0"/>
              <a:t>Joh 10:30  I and </a:t>
            </a:r>
            <a:r>
              <a:rPr lang="en-US" sz="2400" i="1" u="sng" dirty="0"/>
              <a:t>my</a:t>
            </a:r>
            <a:r>
              <a:rPr lang="en-US" sz="2400" u="sng" dirty="0"/>
              <a:t> Father are one. </a:t>
            </a:r>
            <a:endParaRPr lang="en-US" sz="2400" dirty="0"/>
          </a:p>
          <a:p>
            <a:r>
              <a:rPr lang="en-US" sz="2400" dirty="0"/>
              <a:t>Joh 10:31  Then the Jews took up stones again to stone him. </a:t>
            </a:r>
          </a:p>
          <a:p>
            <a:r>
              <a:rPr lang="en-US" sz="2400" dirty="0"/>
              <a:t>Joh 10:32  Jesus answered them, Many good works have I shewed you from my Father; for which of those works do ye stone me? </a:t>
            </a:r>
          </a:p>
          <a:p>
            <a:r>
              <a:rPr lang="en-US" sz="2400" dirty="0"/>
              <a:t>Joh 10:33  The Jews answered him, saying, For a good work we stone thee not; but for </a:t>
            </a:r>
            <a:r>
              <a:rPr lang="en-US" sz="2400" b="1" u="sng" dirty="0"/>
              <a:t>blasphemy</a:t>
            </a:r>
            <a:r>
              <a:rPr lang="en-US" sz="2400" dirty="0"/>
              <a:t>; and because that thou, being a man, </a:t>
            </a:r>
            <a:r>
              <a:rPr lang="en-US" sz="2400" dirty="0" err="1"/>
              <a:t>makest</a:t>
            </a:r>
            <a:r>
              <a:rPr lang="en-US" sz="2400" dirty="0"/>
              <a:t> thyself God. </a:t>
            </a:r>
          </a:p>
        </p:txBody>
      </p:sp>
    </p:spTree>
    <p:extLst>
      <p:ext uri="{BB962C8B-B14F-4D97-AF65-F5344CB8AC3E}">
        <p14:creationId xmlns:p14="http://schemas.microsoft.com/office/powerpoint/2010/main" val="57441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7543800" cy="4154984"/>
          </a:xfrm>
          <a:prstGeom prst="rect">
            <a:avLst/>
          </a:prstGeom>
        </p:spPr>
        <p:txBody>
          <a:bodyPr wrap="square">
            <a:spAutoFit/>
          </a:bodyPr>
          <a:lstStyle/>
          <a:p>
            <a:r>
              <a:rPr lang="en-US" sz="2400" dirty="0"/>
              <a:t>Rev 3:1  And unto the angel of the church in Sardis write; These things </a:t>
            </a:r>
            <a:r>
              <a:rPr lang="en-US" sz="2400" dirty="0" err="1"/>
              <a:t>saith</a:t>
            </a:r>
            <a:r>
              <a:rPr lang="en-US" sz="2400" dirty="0"/>
              <a:t> he that hath the seven Spirits of God, and the seven stars; I know thy works, that thou hast a name that thou </a:t>
            </a:r>
            <a:r>
              <a:rPr lang="en-US" sz="2400" dirty="0" err="1"/>
              <a:t>livest</a:t>
            </a:r>
            <a:r>
              <a:rPr lang="en-US" sz="2400" dirty="0"/>
              <a:t>, and art dead. </a:t>
            </a:r>
          </a:p>
          <a:p>
            <a:r>
              <a:rPr lang="en-US" sz="2400" dirty="0"/>
              <a:t>Rev 3:2  </a:t>
            </a:r>
            <a:r>
              <a:rPr lang="en-US" sz="2400" b="1" u="sng" dirty="0"/>
              <a:t>Be watchful, and strengthen the things which remain</a:t>
            </a:r>
            <a:r>
              <a:rPr lang="en-US" sz="2400" dirty="0"/>
              <a:t>, that are ready to die: for I have not found thy works perfect before God. </a:t>
            </a:r>
          </a:p>
          <a:p>
            <a:r>
              <a:rPr lang="en-US" sz="2400" dirty="0"/>
              <a:t>Rev 3:3  Remember therefore how thou hast received and heard, and hold fast, and repent. If therefore thou shalt not watch, I will come on thee as a thief, and thou shalt not know what hour I will come upon thee. </a:t>
            </a:r>
          </a:p>
        </p:txBody>
      </p:sp>
    </p:spTree>
    <p:extLst>
      <p:ext uri="{BB962C8B-B14F-4D97-AF65-F5344CB8AC3E}">
        <p14:creationId xmlns:p14="http://schemas.microsoft.com/office/powerpoint/2010/main" val="219303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7467600" cy="2246769"/>
          </a:xfrm>
          <a:prstGeom prst="rect">
            <a:avLst/>
          </a:prstGeom>
        </p:spPr>
        <p:txBody>
          <a:bodyPr wrap="square">
            <a:spAutoFit/>
          </a:bodyPr>
          <a:lstStyle/>
          <a:p>
            <a:r>
              <a:rPr lang="en-US" sz="2800" b="1" dirty="0" err="1"/>
              <a:t>Jer</a:t>
            </a:r>
            <a:r>
              <a:rPr lang="en-US" sz="2800" b="1" dirty="0"/>
              <a:t> 6:16</a:t>
            </a:r>
            <a:r>
              <a:rPr lang="en-US" sz="2800" dirty="0"/>
              <a:t>  Thus </a:t>
            </a:r>
            <a:r>
              <a:rPr lang="en-US" sz="2800" dirty="0" err="1"/>
              <a:t>saith</a:t>
            </a:r>
            <a:r>
              <a:rPr lang="en-US" sz="2800" dirty="0"/>
              <a:t> the LORD, Stand ye in the ways, and see, and ask for the old paths, where </a:t>
            </a:r>
            <a:r>
              <a:rPr lang="en-US" sz="2800" i="1" dirty="0"/>
              <a:t>is</a:t>
            </a:r>
            <a:r>
              <a:rPr lang="en-US" sz="2800" dirty="0"/>
              <a:t> the good way, and walk therein, and ye shall find rest for your souls. But they said, We will not walk </a:t>
            </a:r>
            <a:r>
              <a:rPr lang="en-US" sz="2800" i="1" dirty="0"/>
              <a:t>therein.</a:t>
            </a:r>
            <a:r>
              <a:rPr lang="en-US" sz="2800" dirty="0"/>
              <a:t> </a:t>
            </a:r>
          </a:p>
        </p:txBody>
      </p:sp>
    </p:spTree>
    <p:extLst>
      <p:ext uri="{BB962C8B-B14F-4D97-AF65-F5344CB8AC3E}">
        <p14:creationId xmlns:p14="http://schemas.microsoft.com/office/powerpoint/2010/main" val="1255960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7772400" cy="1569660"/>
          </a:xfrm>
          <a:prstGeom prst="rect">
            <a:avLst/>
          </a:prstGeom>
        </p:spPr>
        <p:txBody>
          <a:bodyPr wrap="square">
            <a:spAutoFit/>
          </a:bodyPr>
          <a:lstStyle/>
          <a:p>
            <a:r>
              <a:rPr lang="en-US" sz="3200" u="sng" dirty="0"/>
              <a:t>2Ti_2:15</a:t>
            </a:r>
            <a:r>
              <a:rPr lang="en-US" sz="3200" dirty="0"/>
              <a:t>  Study to shew thyself approved unto God, a workman that </a:t>
            </a:r>
            <a:r>
              <a:rPr lang="en-US" sz="3200" dirty="0" err="1"/>
              <a:t>needeth</a:t>
            </a:r>
            <a:r>
              <a:rPr lang="en-US" sz="3200" dirty="0"/>
              <a:t> not to be ashamed, </a:t>
            </a:r>
            <a:r>
              <a:rPr lang="en-US" sz="3200" b="1" u="sng" dirty="0"/>
              <a:t>rightly dividing</a:t>
            </a:r>
            <a:r>
              <a:rPr lang="en-US" sz="3200" dirty="0"/>
              <a:t> the word of truth. </a:t>
            </a:r>
          </a:p>
        </p:txBody>
      </p:sp>
    </p:spTree>
    <p:extLst>
      <p:ext uri="{BB962C8B-B14F-4D97-AF65-F5344CB8AC3E}">
        <p14:creationId xmlns:p14="http://schemas.microsoft.com/office/powerpoint/2010/main" val="1735149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315200" cy="2677656"/>
          </a:xfrm>
          <a:prstGeom prst="rect">
            <a:avLst/>
          </a:prstGeom>
        </p:spPr>
        <p:txBody>
          <a:bodyPr wrap="square">
            <a:spAutoFit/>
          </a:bodyPr>
          <a:lstStyle/>
          <a:p>
            <a:r>
              <a:rPr lang="en-US" sz="2800" b="1" dirty="0"/>
              <a:t>With earnest speed.........diligently stand beside and exhibit ourselves to be properly acceptable unto God.......a toiler/laborer/teacher.....that is blameless, faultless, spotless.......cutting and dissecting correctly the logos of </a:t>
            </a:r>
            <a:r>
              <a:rPr lang="en-US" sz="2800" b="1" dirty="0" err="1"/>
              <a:t>Alethia</a:t>
            </a:r>
            <a:r>
              <a:rPr lang="en-US" sz="2800" b="1" dirty="0"/>
              <a:t> or “word of truth”...............</a:t>
            </a:r>
            <a:endParaRPr lang="en-US" sz="2800" dirty="0"/>
          </a:p>
        </p:txBody>
      </p:sp>
    </p:spTree>
    <p:extLst>
      <p:ext uri="{BB962C8B-B14F-4D97-AF65-F5344CB8AC3E}">
        <p14:creationId xmlns:p14="http://schemas.microsoft.com/office/powerpoint/2010/main" val="3653815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971" y="685800"/>
            <a:ext cx="8727064" cy="646331"/>
          </a:xfrm>
          <a:prstGeom prst="rect">
            <a:avLst/>
          </a:prstGeom>
        </p:spPr>
        <p:txBody>
          <a:bodyPr wrap="square">
            <a:spAutoFit/>
          </a:bodyPr>
          <a:lstStyle/>
          <a:p>
            <a:r>
              <a:rPr lang="en-US" sz="3600" b="1" dirty="0"/>
              <a:t>But they said, We will not walk </a:t>
            </a:r>
            <a:r>
              <a:rPr lang="en-US" sz="3600" b="1" i="1" dirty="0"/>
              <a:t>therein</a:t>
            </a:r>
            <a:endParaRPr lang="en-US" sz="3600" dirty="0"/>
          </a:p>
        </p:txBody>
      </p:sp>
    </p:spTree>
    <p:extLst>
      <p:ext uri="{BB962C8B-B14F-4D97-AF65-F5344CB8AC3E}">
        <p14:creationId xmlns:p14="http://schemas.microsoft.com/office/powerpoint/2010/main" val="78876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359</TotalTime>
  <Words>2697</Words>
  <Application>Microsoft Office PowerPoint</Application>
  <PresentationFormat>On-screen Show (4:3)</PresentationFormat>
  <Paragraphs>116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robert</cp:lastModifiedBy>
  <cp:revision>26</cp:revision>
  <dcterms:created xsi:type="dcterms:W3CDTF">2015-06-12T00:35:21Z</dcterms:created>
  <dcterms:modified xsi:type="dcterms:W3CDTF">2015-06-15T03:26:53Z</dcterms:modified>
</cp:coreProperties>
</file>